
<file path=[Content_Types].xml><?xml version="1.0" encoding="utf-8"?>
<Types xmlns="http://schemas.openxmlformats.org/package/2006/content-types">
  <Default Extension="png" ContentType="image/png"/>
  <Default Extension="bin" ContentType="application/vnd.openxmlformats-officedocument.oleObject"/>
  <Default Extension="jfif" ContentType="image/jpeg"/>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33"/>
  </p:notesMasterIdLst>
  <p:sldIdLst>
    <p:sldId id="290" r:id="rId2"/>
    <p:sldId id="307" r:id="rId3"/>
    <p:sldId id="300" r:id="rId4"/>
    <p:sldId id="302" r:id="rId5"/>
    <p:sldId id="303" r:id="rId6"/>
    <p:sldId id="304" r:id="rId7"/>
    <p:sldId id="313" r:id="rId8"/>
    <p:sldId id="277" r:id="rId9"/>
    <p:sldId id="282" r:id="rId10"/>
    <p:sldId id="283" r:id="rId11"/>
    <p:sldId id="286" r:id="rId12"/>
    <p:sldId id="285" r:id="rId13"/>
    <p:sldId id="315" r:id="rId14"/>
    <p:sldId id="316" r:id="rId15"/>
    <p:sldId id="310" r:id="rId16"/>
    <p:sldId id="311" r:id="rId17"/>
    <p:sldId id="312" r:id="rId18"/>
    <p:sldId id="256" r:id="rId19"/>
    <p:sldId id="261" r:id="rId20"/>
    <p:sldId id="267" r:id="rId21"/>
    <p:sldId id="270" r:id="rId22"/>
    <p:sldId id="271" r:id="rId23"/>
    <p:sldId id="258" r:id="rId24"/>
    <p:sldId id="259" r:id="rId25"/>
    <p:sldId id="260" r:id="rId26"/>
    <p:sldId id="268" r:id="rId27"/>
    <p:sldId id="276" r:id="rId28"/>
    <p:sldId id="273" r:id="rId29"/>
    <p:sldId id="274" r:id="rId30"/>
    <p:sldId id="275" r:id="rId31"/>
    <p:sldId id="30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5" d="100"/>
          <a:sy n="115" d="100"/>
        </p:scale>
        <p:origin x="43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F26BBC2-ED36-4429-B56B-7A99AAC90DF8}" type="datetimeFigureOut">
              <a:rPr lang="fa-IR" smtClean="0"/>
              <a:t>13/02/1446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17A284E9-1ECC-4CF5-8602-4B954E367821}" type="slidenum">
              <a:rPr lang="fa-IR" smtClean="0"/>
              <a:t>‹#›</a:t>
            </a:fld>
            <a:endParaRPr lang="fa-IR"/>
          </a:p>
        </p:txBody>
      </p:sp>
    </p:spTree>
    <p:extLst>
      <p:ext uri="{BB962C8B-B14F-4D97-AF65-F5344CB8AC3E}">
        <p14:creationId xmlns:p14="http://schemas.microsoft.com/office/powerpoint/2010/main" val="30987908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6A8DA90-573B-4FC1-975D-C59B71FD9D7A}" type="slidenum">
              <a:rPr lang="en-US" altLang="en-US" smtClean="0">
                <a:latin typeface="Calibri" panose="020F0502020204030204" pitchFamily="34" charset="0"/>
              </a:rPr>
              <a:pPr/>
              <a:t>4</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2459723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D141111-98F8-4E51-BEE1-CF10FEAFB915}" type="slidenum">
              <a:rPr lang="en-US" altLang="en-US" smtClean="0">
                <a:latin typeface="Calibri" panose="020F0502020204030204" pitchFamily="34" charset="0"/>
              </a:rPr>
              <a:pPr/>
              <a:t>5</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1365109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B4E1947-78FB-4453-86A7-3401A1F11C09}" type="slidenum">
              <a:rPr lang="en-US" altLang="en-US" smtClean="0">
                <a:latin typeface="Calibri" panose="020F0502020204030204" pitchFamily="34" charset="0"/>
              </a:rPr>
              <a:pPr/>
              <a:t>6</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437168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9FC701F-1748-4BA6-8A6E-35BB972801E3}" type="slidenum">
              <a:rPr lang="en-US" altLang="en-US" smtClean="0"/>
              <a:pPr/>
              <a:t>10</a:t>
            </a:fld>
            <a:endParaRPr lang="en-US" altLang="en-US" smtClean="0"/>
          </a:p>
        </p:txBody>
      </p:sp>
    </p:spTree>
    <p:extLst>
      <p:ext uri="{BB962C8B-B14F-4D97-AF65-F5344CB8AC3E}">
        <p14:creationId xmlns:p14="http://schemas.microsoft.com/office/powerpoint/2010/main" val="3428947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2CCB5BE-4A67-4D8D-A1DF-9FABED98A1E7}"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F7E9DF-E633-4809-AA1B-54A2BFBE520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78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CCB5BE-4A67-4D8D-A1DF-9FABED98A1E7}"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95455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CCB5BE-4A67-4D8D-A1DF-9FABED98A1E7}"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2833238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CCB5BE-4A67-4D8D-A1DF-9FABED98A1E7}"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4001972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2CCB5BE-4A67-4D8D-A1DF-9FABED98A1E7}"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F7E9DF-E633-4809-AA1B-54A2BFBE520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4072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CCB5BE-4A67-4D8D-A1DF-9FABED98A1E7}" type="datetimeFigureOut">
              <a:rPr lang="en-US" smtClean="0"/>
              <a:t>8/18/2024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3631779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2CCB5BE-4A67-4D8D-A1DF-9FABED98A1E7}" type="datetimeFigureOut">
              <a:rPr lang="en-US" smtClean="0"/>
              <a:t>8/18/2024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3422243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2CCB5BE-4A67-4D8D-A1DF-9FABED98A1E7}" type="datetimeFigureOut">
              <a:rPr lang="en-US" smtClean="0"/>
              <a:t>8/18/2024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3078303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2CCB5BE-4A67-4D8D-A1DF-9FABED98A1E7}" type="datetimeFigureOut">
              <a:rPr lang="en-US" smtClean="0"/>
              <a:t>8/18/2024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3580047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2CCB5BE-4A67-4D8D-A1DF-9FABED98A1E7}" type="datetimeFigureOut">
              <a:rPr lang="en-US" smtClean="0"/>
              <a:t>8/18/2024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4F7E9DF-E633-4809-AA1B-54A2BFBE5202}" type="slidenum">
              <a:rPr lang="en-US" smtClean="0"/>
              <a:t>‹#›</a:t>
            </a:fld>
            <a:endParaRPr lang="en-US"/>
          </a:p>
        </p:txBody>
      </p:sp>
    </p:spTree>
    <p:extLst>
      <p:ext uri="{BB962C8B-B14F-4D97-AF65-F5344CB8AC3E}">
        <p14:creationId xmlns:p14="http://schemas.microsoft.com/office/powerpoint/2010/main" val="983269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2CCB5BE-4A67-4D8D-A1DF-9FABED98A1E7}" type="datetimeFigureOut">
              <a:rPr lang="en-US" smtClean="0"/>
              <a:t>8/18/2024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F7E9DF-E633-4809-AA1B-54A2BFBE5202}" type="slidenum">
              <a:rPr lang="en-US" smtClean="0"/>
              <a:t>‹#›</a:t>
            </a:fld>
            <a:endParaRPr lang="en-US"/>
          </a:p>
        </p:txBody>
      </p:sp>
    </p:spTree>
    <p:extLst>
      <p:ext uri="{BB962C8B-B14F-4D97-AF65-F5344CB8AC3E}">
        <p14:creationId xmlns:p14="http://schemas.microsoft.com/office/powerpoint/2010/main" val="2441007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2CCB5BE-4A67-4D8D-A1DF-9FABED98A1E7}" type="datetimeFigureOut">
              <a:rPr lang="en-US" smtClean="0"/>
              <a:t>8/18/2024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C4F7E9DF-E633-4809-AA1B-54A2BFBE5202}"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126650"/>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jf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945" y="216132"/>
            <a:ext cx="11122429" cy="5777344"/>
          </a:xfrm>
          <a:prstGeom prst="rect">
            <a:avLst/>
          </a:prstGeom>
        </p:spPr>
      </p:pic>
    </p:spTree>
    <p:extLst>
      <p:ext uri="{BB962C8B-B14F-4D97-AF65-F5344CB8AC3E}">
        <p14:creationId xmlns:p14="http://schemas.microsoft.com/office/powerpoint/2010/main" val="1891299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l="68073" t="31534" r="7207" b="56250"/>
          <a:stretch>
            <a:fillRect/>
          </a:stretch>
        </p:blipFill>
        <p:spPr bwMode="auto">
          <a:xfrm>
            <a:off x="1524001" y="6165850"/>
            <a:ext cx="16922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itle 1"/>
          <p:cNvSpPr>
            <a:spLocks noGrp="1"/>
          </p:cNvSpPr>
          <p:nvPr>
            <p:ph type="title"/>
          </p:nvPr>
        </p:nvSpPr>
        <p:spPr>
          <a:xfrm>
            <a:off x="631767" y="87312"/>
            <a:ext cx="10681683" cy="1325563"/>
          </a:xfrm>
        </p:spPr>
        <p:txBody>
          <a:bodyPr/>
          <a:lstStyle/>
          <a:p>
            <a:pPr algn="ctr" rtl="1"/>
            <a:r>
              <a:rPr lang="fa-IR" altLang="en-US" sz="2400" b="1" dirty="0">
                <a:solidFill>
                  <a:srgbClr val="990000"/>
                </a:solidFill>
                <a:cs typeface="B Titr" panose="00000700000000000000" pitchFamily="2" charset="-78"/>
              </a:rPr>
              <a:t>گزارش  پولیو ویروس وحشی و مشتق از واکسن تیپ 2- منطقه مدیترانه شرقی- سال 2023 و 2024  </a:t>
            </a:r>
            <a:endParaRPr lang="en-US" altLang="en-US" sz="1800" dirty="0">
              <a:solidFill>
                <a:srgbClr val="990000"/>
              </a:solidFill>
            </a:endParaRPr>
          </a:p>
        </p:txBody>
      </p:sp>
      <p:pic>
        <p:nvPicPr>
          <p:cNvPr id="19460" name="Picture 1"/>
          <p:cNvPicPr>
            <a:picLocks noChangeAspect="1"/>
          </p:cNvPicPr>
          <p:nvPr/>
        </p:nvPicPr>
        <p:blipFill>
          <a:blip r:embed="rId4">
            <a:extLst>
              <a:ext uri="{28A0092B-C50C-407E-A947-70E740481C1C}">
                <a14:useLocalDpi xmlns:a14="http://schemas.microsoft.com/office/drawing/2010/main" val="0"/>
              </a:ext>
            </a:extLst>
          </a:blip>
          <a:srcRect l="10626" t="26294" r="58662" b="17926"/>
          <a:stretch>
            <a:fillRect/>
          </a:stretch>
        </p:blipFill>
        <p:spPr bwMode="auto">
          <a:xfrm>
            <a:off x="1687483" y="1568234"/>
            <a:ext cx="4156480" cy="462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2"/>
          <p:cNvPicPr>
            <a:picLocks noChangeAspect="1"/>
          </p:cNvPicPr>
          <p:nvPr/>
        </p:nvPicPr>
        <p:blipFill>
          <a:blip r:embed="rId5">
            <a:extLst>
              <a:ext uri="{28A0092B-C50C-407E-A947-70E740481C1C}">
                <a14:useLocalDpi xmlns:a14="http://schemas.microsoft.com/office/drawing/2010/main" val="0"/>
              </a:ext>
            </a:extLst>
          </a:blip>
          <a:srcRect l="61813" t="34660" r="12988"/>
          <a:stretch>
            <a:fillRect/>
          </a:stretch>
        </p:blipFill>
        <p:spPr bwMode="auto">
          <a:xfrm>
            <a:off x="6836440" y="1597382"/>
            <a:ext cx="3620971" cy="4568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a:xfrm>
            <a:off x="2252749" y="1546167"/>
            <a:ext cx="781396" cy="5818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160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2312" y="981076"/>
            <a:ext cx="8756043" cy="4525963"/>
          </a:xfrm>
        </p:spPr>
        <p:txBody>
          <a:bodyPr rtlCol="0">
            <a:normAutofit/>
          </a:bodyPr>
          <a:lstStyle/>
          <a:p>
            <a:pPr marL="0" indent="0">
              <a:buNone/>
              <a:defRPr/>
            </a:pPr>
            <a:r>
              <a:rPr lang="en-US" dirty="0">
                <a:solidFill>
                  <a:schemeClr val="tx1">
                    <a:lumMod val="75000"/>
                    <a:lumOff val="25000"/>
                  </a:schemeClr>
                </a:solidFill>
              </a:rPr>
              <a:t> </a:t>
            </a:r>
          </a:p>
          <a:p>
            <a:pPr>
              <a:buClr>
                <a:srgbClr val="FF0000"/>
              </a:buClr>
              <a:buFont typeface="Wingdings 3" charset="2"/>
              <a:buChar char=""/>
              <a:defRPr/>
            </a:pPr>
            <a:r>
              <a:rPr lang="en-US" sz="2400" dirty="0">
                <a:solidFill>
                  <a:schemeClr val="tx1">
                    <a:lumMod val="75000"/>
                    <a:lumOff val="25000"/>
                  </a:schemeClr>
                </a:solidFill>
              </a:rPr>
              <a:t> </a:t>
            </a:r>
            <a:r>
              <a:rPr lang="fa-IR" sz="2400" dirty="0">
                <a:solidFill>
                  <a:schemeClr val="tx1">
                    <a:lumMod val="75000"/>
                    <a:lumOff val="25000"/>
                  </a:schemeClr>
                </a:solidFill>
                <a:cs typeface="B Titr" panose="00000700000000000000" pitchFamily="2" charset="-78"/>
              </a:rPr>
              <a:t>آخرین</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موارد پولیومیلیت در ایران سال 1379 (2000) در</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شهرستان</a:t>
            </a:r>
            <a:r>
              <a:rPr lang="en-US" sz="2400" dirty="0">
                <a:solidFill>
                  <a:schemeClr val="tx1">
                    <a:lumMod val="75000"/>
                    <a:lumOff val="25000"/>
                  </a:schemeClr>
                </a:solidFill>
                <a:cs typeface="B Titr" panose="00000700000000000000" pitchFamily="2" charset="-78"/>
              </a:rPr>
              <a:t> </a:t>
            </a:r>
            <a:r>
              <a:rPr lang="fa-IR" sz="2400" dirty="0" err="1">
                <a:solidFill>
                  <a:schemeClr val="tx1">
                    <a:lumMod val="75000"/>
                    <a:lumOff val="25000"/>
                  </a:schemeClr>
                </a:solidFill>
                <a:cs typeface="B Titr" panose="00000700000000000000" pitchFamily="2" charset="-78"/>
              </a:rPr>
              <a:t>چابهار</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گزارش</a:t>
            </a:r>
            <a:r>
              <a:rPr lang="en-US" sz="2400" dirty="0">
                <a:solidFill>
                  <a:schemeClr val="tx1">
                    <a:lumMod val="75000"/>
                    <a:lumOff val="25000"/>
                  </a:schemeClr>
                </a:solidFill>
                <a:cs typeface="B Titr" panose="00000700000000000000" pitchFamily="2" charset="-78"/>
              </a:rPr>
              <a:t> </a:t>
            </a:r>
            <a:r>
              <a:rPr lang="fa-IR" sz="2400" dirty="0" smtClean="0">
                <a:cs typeface="B Titr" panose="00000700000000000000" pitchFamily="2" charset="-78"/>
              </a:rPr>
              <a:t>شدند.</a:t>
            </a:r>
          </a:p>
          <a:p>
            <a:pPr marL="0" indent="0">
              <a:buClr>
                <a:srgbClr val="FF0000"/>
              </a:buClr>
              <a:buNone/>
              <a:defRPr/>
            </a:pPr>
            <a:endParaRPr lang="fa-IR" sz="2400" dirty="0" smtClean="0">
              <a:cs typeface="B Titr" panose="00000700000000000000" pitchFamily="2" charset="-78"/>
            </a:endParaRPr>
          </a:p>
          <a:p>
            <a:pPr algn="r" rtl="1">
              <a:buClr>
                <a:srgbClr val="FF0000"/>
              </a:buClr>
              <a:buFont typeface="Wingdings 3" charset="2"/>
              <a:buChar char=""/>
              <a:defRPr/>
            </a:pPr>
            <a:r>
              <a:rPr lang="en-US" sz="2400" dirty="0" smtClean="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سه</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دختر12،10و 19ماهه</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مبتلا</a:t>
            </a:r>
            <a:r>
              <a:rPr lang="en-US" sz="2400" dirty="0">
                <a:solidFill>
                  <a:schemeClr val="tx1">
                    <a:lumMod val="75000"/>
                    <a:lumOff val="25000"/>
                  </a:schemeClr>
                </a:solidFill>
                <a:cs typeface="B Titr" panose="00000700000000000000" pitchFamily="2" charset="-78"/>
              </a:rPr>
              <a:t> </a:t>
            </a:r>
            <a:r>
              <a:rPr lang="fa-IR" sz="2400" dirty="0" smtClean="0">
                <a:solidFill>
                  <a:schemeClr val="tx1">
                    <a:lumMod val="75000"/>
                    <a:lumOff val="25000"/>
                  </a:schemeClr>
                </a:solidFill>
                <a:cs typeface="B Titr" panose="00000700000000000000" pitchFamily="2" charset="-78"/>
              </a:rPr>
              <a:t>شدند</a:t>
            </a:r>
          </a:p>
          <a:p>
            <a:pPr marL="0" indent="0" algn="r" rtl="1">
              <a:buClr>
                <a:srgbClr val="FF0000"/>
              </a:buClr>
              <a:buNone/>
              <a:defRPr/>
            </a:pPr>
            <a:endParaRPr lang="en-US" sz="2400" dirty="0">
              <a:solidFill>
                <a:schemeClr val="tx1">
                  <a:lumMod val="75000"/>
                  <a:lumOff val="25000"/>
                </a:schemeClr>
              </a:solidFill>
              <a:cs typeface="B Titr" panose="00000700000000000000" pitchFamily="2" charset="-78"/>
            </a:endParaRPr>
          </a:p>
          <a:p>
            <a:pPr algn="r" rtl="1">
              <a:buClr>
                <a:srgbClr val="FF0000"/>
              </a:buClr>
              <a:buFont typeface="Wingdings 3" charset="2"/>
              <a:buChar char=""/>
              <a:defRPr/>
            </a:pP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دو</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نفر</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ایرانی</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و</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یک</a:t>
            </a:r>
            <a:r>
              <a:rPr lang="en-US" sz="2400" dirty="0">
                <a:solidFill>
                  <a:schemeClr val="tx1">
                    <a:lumMod val="75000"/>
                    <a:lumOff val="25000"/>
                  </a:schemeClr>
                </a:solidFill>
                <a:cs typeface="B Titr" panose="00000700000000000000" pitchFamily="2" charset="-78"/>
              </a:rPr>
              <a:t> </a:t>
            </a:r>
            <a:r>
              <a:rPr lang="fa-IR" sz="2400" dirty="0">
                <a:solidFill>
                  <a:schemeClr val="tx1">
                    <a:lumMod val="75000"/>
                    <a:lumOff val="25000"/>
                  </a:schemeClr>
                </a:solidFill>
                <a:cs typeface="B Titr" panose="00000700000000000000" pitchFamily="2" charset="-78"/>
              </a:rPr>
              <a:t>نفر پاکستانی </a:t>
            </a:r>
          </a:p>
          <a:p>
            <a:pPr marL="0" indent="0" algn="r" rtl="1">
              <a:buClr>
                <a:srgbClr val="FF0000"/>
              </a:buClr>
              <a:buNone/>
              <a:defRPr/>
            </a:pPr>
            <a:r>
              <a:rPr lang="en-US" sz="2400" dirty="0">
                <a:solidFill>
                  <a:schemeClr val="tx1">
                    <a:lumMod val="75000"/>
                    <a:lumOff val="25000"/>
                  </a:schemeClr>
                </a:solidFill>
                <a:cs typeface="B Titr" panose="00000700000000000000" pitchFamily="2" charset="-78"/>
              </a:rPr>
              <a:t> </a:t>
            </a:r>
          </a:p>
        </p:txBody>
      </p:sp>
      <p:pic>
        <p:nvPicPr>
          <p:cNvPr id="23555" name="Picture 17"/>
          <p:cNvPicPr>
            <a:picLocks noChangeAspect="1" noChangeArrowheads="1"/>
          </p:cNvPicPr>
          <p:nvPr/>
        </p:nvPicPr>
        <p:blipFill>
          <a:blip r:embed="rId2">
            <a:extLst>
              <a:ext uri="{28A0092B-C50C-407E-A947-70E740481C1C}">
                <a14:useLocalDpi xmlns:a14="http://schemas.microsoft.com/office/drawing/2010/main" val="0"/>
              </a:ext>
            </a:extLst>
          </a:blip>
          <a:srcRect l="68073" t="31534" r="7207" b="56250"/>
          <a:stretch>
            <a:fillRect/>
          </a:stretch>
        </p:blipFill>
        <p:spPr bwMode="auto">
          <a:xfrm>
            <a:off x="1524000" y="6165850"/>
            <a:ext cx="16192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8547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Content Placeholder 3"/>
          <p:cNvPicPr>
            <a:picLocks noChangeAspect="1"/>
          </p:cNvPicPr>
          <p:nvPr/>
        </p:nvPicPr>
        <p:blipFill>
          <a:blip r:embed="rId2">
            <a:extLst>
              <a:ext uri="{28A0092B-C50C-407E-A947-70E740481C1C}">
                <a14:useLocalDpi xmlns:a14="http://schemas.microsoft.com/office/drawing/2010/main" val="0"/>
              </a:ext>
            </a:extLst>
          </a:blip>
          <a:srcRect l="30968" t="34686" r="9630" b="19173"/>
          <a:stretch>
            <a:fillRect/>
          </a:stretch>
        </p:blipFill>
        <p:spPr bwMode="auto">
          <a:xfrm>
            <a:off x="1935163" y="1833564"/>
            <a:ext cx="8216900"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p:cNvPicPr>
            <a:picLocks noChangeAspect="1" noChangeArrowheads="1"/>
          </p:cNvPicPr>
          <p:nvPr/>
        </p:nvPicPr>
        <p:blipFill>
          <a:blip r:embed="rId3">
            <a:extLst>
              <a:ext uri="{28A0092B-C50C-407E-A947-70E740481C1C}">
                <a14:useLocalDpi xmlns:a14="http://schemas.microsoft.com/office/drawing/2010/main" val="0"/>
              </a:ext>
            </a:extLst>
          </a:blip>
          <a:srcRect l="68073" t="31534" r="7207" b="56250"/>
          <a:stretch>
            <a:fillRect/>
          </a:stretch>
        </p:blipFill>
        <p:spPr bwMode="auto">
          <a:xfrm>
            <a:off x="1416051" y="6264275"/>
            <a:ext cx="1439863"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itle 1"/>
          <p:cNvSpPr txBox="1">
            <a:spLocks/>
          </p:cNvSpPr>
          <p:nvPr/>
        </p:nvSpPr>
        <p:spPr bwMode="auto">
          <a:xfrm>
            <a:off x="798023" y="622560"/>
            <a:ext cx="10601730" cy="63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defTabSz="45720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defTabSz="4572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defTabSz="4572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defTabSz="4572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r>
              <a:rPr lang="fa-IR" altLang="en-US" sz="3200" dirty="0">
                <a:solidFill>
                  <a:srgbClr val="990000"/>
                </a:solidFill>
                <a:cs typeface="Tahoma" panose="020B0604030504040204" pitchFamily="34" charset="0"/>
              </a:rPr>
              <a:t> </a:t>
            </a:r>
            <a:r>
              <a:rPr lang="fa-IR" altLang="en-US" sz="3200" dirty="0">
                <a:solidFill>
                  <a:srgbClr val="990000"/>
                </a:solidFill>
                <a:cs typeface="B Titr" panose="00000700000000000000" pitchFamily="2" charset="-78"/>
              </a:rPr>
              <a:t>پیش بینی سازمان جهانی بهداشت از پیشرفت برنامه ریشه کنی فلج اطفال </a:t>
            </a:r>
            <a:endParaRPr lang="en-US" altLang="en-US" sz="3200" dirty="0">
              <a:solidFill>
                <a:srgbClr val="990000"/>
              </a:solidFill>
              <a:cs typeface="B Titr" panose="00000700000000000000" pitchFamily="2" charset="-78"/>
            </a:endParaRPr>
          </a:p>
        </p:txBody>
      </p:sp>
    </p:spTree>
    <p:extLst>
      <p:ext uri="{BB962C8B-B14F-4D97-AF65-F5344CB8AC3E}">
        <p14:creationId xmlns:p14="http://schemas.microsoft.com/office/powerpoint/2010/main" val="15075848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200" dirty="0" smtClean="0">
                <a:solidFill>
                  <a:srgbClr val="FF0000"/>
                </a:solidFill>
                <a:cs typeface="B Titr" panose="00000700000000000000" pitchFamily="2" charset="-78"/>
              </a:rPr>
              <a:t>تعداد موارد وبا و مرگ گزارش شده در منطقه مدیترانه شرقی از 1ژانویه لغایت 30ژوئن2024</a:t>
            </a:r>
            <a:endParaRPr lang="en-US" sz="3200" dirty="0">
              <a:solidFill>
                <a:srgbClr val="FF0000"/>
              </a:solidFill>
              <a:cs typeface="B Titr" panose="00000700000000000000" pitchFamily="2" charset="-78"/>
            </a:endParaRPr>
          </a:p>
        </p:txBody>
      </p:sp>
      <p:graphicFrame>
        <p:nvGraphicFramePr>
          <p:cNvPr id="4" name="Content Placeholder 3"/>
          <p:cNvGraphicFramePr>
            <a:graphicFrameLocks noGrp="1"/>
          </p:cNvGraphicFramePr>
          <p:nvPr>
            <p:ph idx="1"/>
            <p:extLst/>
          </p:nvPr>
        </p:nvGraphicFramePr>
        <p:xfrm>
          <a:off x="838196" y="1860334"/>
          <a:ext cx="10515604" cy="4493169"/>
        </p:xfrm>
        <a:graphic>
          <a:graphicData uri="http://schemas.openxmlformats.org/drawingml/2006/table">
            <a:tbl>
              <a:tblPr rtl="1"/>
              <a:tblGrid>
                <a:gridCol w="1153054">
                  <a:extLst>
                    <a:ext uri="{9D8B030D-6E8A-4147-A177-3AD203B41FA5}">
                      <a16:colId xmlns:a16="http://schemas.microsoft.com/office/drawing/2014/main" val="20000"/>
                    </a:ext>
                  </a:extLst>
                </a:gridCol>
                <a:gridCol w="1657512">
                  <a:extLst>
                    <a:ext uri="{9D8B030D-6E8A-4147-A177-3AD203B41FA5}">
                      <a16:colId xmlns:a16="http://schemas.microsoft.com/office/drawing/2014/main" val="20001"/>
                    </a:ext>
                  </a:extLst>
                </a:gridCol>
                <a:gridCol w="1567430">
                  <a:extLst>
                    <a:ext uri="{9D8B030D-6E8A-4147-A177-3AD203B41FA5}">
                      <a16:colId xmlns:a16="http://schemas.microsoft.com/office/drawing/2014/main" val="20002"/>
                    </a:ext>
                  </a:extLst>
                </a:gridCol>
                <a:gridCol w="1345229">
                  <a:extLst>
                    <a:ext uri="{9D8B030D-6E8A-4147-A177-3AD203B41FA5}">
                      <a16:colId xmlns:a16="http://schemas.microsoft.com/office/drawing/2014/main" val="20003"/>
                    </a:ext>
                  </a:extLst>
                </a:gridCol>
                <a:gridCol w="1333217">
                  <a:extLst>
                    <a:ext uri="{9D8B030D-6E8A-4147-A177-3AD203B41FA5}">
                      <a16:colId xmlns:a16="http://schemas.microsoft.com/office/drawing/2014/main" val="20004"/>
                    </a:ext>
                  </a:extLst>
                </a:gridCol>
                <a:gridCol w="1153054">
                  <a:extLst>
                    <a:ext uri="{9D8B030D-6E8A-4147-A177-3AD203B41FA5}">
                      <a16:colId xmlns:a16="http://schemas.microsoft.com/office/drawing/2014/main" val="20005"/>
                    </a:ext>
                  </a:extLst>
                </a:gridCol>
                <a:gridCol w="1153054">
                  <a:extLst>
                    <a:ext uri="{9D8B030D-6E8A-4147-A177-3AD203B41FA5}">
                      <a16:colId xmlns:a16="http://schemas.microsoft.com/office/drawing/2014/main" val="20006"/>
                    </a:ext>
                  </a:extLst>
                </a:gridCol>
                <a:gridCol w="1153054">
                  <a:extLst>
                    <a:ext uri="{9D8B030D-6E8A-4147-A177-3AD203B41FA5}">
                      <a16:colId xmlns:a16="http://schemas.microsoft.com/office/drawing/2014/main" val="20007"/>
                    </a:ext>
                  </a:extLst>
                </a:gridCol>
              </a:tblGrid>
              <a:tr h="449317">
                <a:tc rowSpan="2">
                  <a:txBody>
                    <a:bodyPr/>
                    <a:lstStyle/>
                    <a:p>
                      <a:pPr algn="ctr" rtl="1" fontAlgn="ctr"/>
                      <a:r>
                        <a:rPr lang="fa-IR" sz="1600" b="0" i="0" u="none" strike="noStrike" kern="1200" dirty="0">
                          <a:solidFill>
                            <a:srgbClr val="000000"/>
                          </a:solidFill>
                          <a:effectLst/>
                          <a:latin typeface="B Nazanin" panose="00000400000000000000" pitchFamily="2" charset="-78"/>
                          <a:ea typeface="+mn-ea"/>
                          <a:cs typeface="B Titr" panose="00000700000000000000" pitchFamily="2" charset="-78"/>
                        </a:rPr>
                        <a:t>کشور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rtl="1" fontAlgn="b"/>
                      <a:r>
                        <a:rPr lang="fa-IR" sz="1600" b="0" i="0" u="none" strike="noStrike">
                          <a:solidFill>
                            <a:srgbClr val="000000"/>
                          </a:solidFill>
                          <a:effectLst/>
                          <a:latin typeface="B Nazanin" panose="00000400000000000000" pitchFamily="2" charset="-78"/>
                          <a:cs typeface="B Titr" panose="00000700000000000000" pitchFamily="2" charset="-78"/>
                        </a:rPr>
                        <a:t>1ژانویه لغایت 30ژوئن</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rtl="1" fontAlgn="b"/>
                      <a:r>
                        <a:rPr lang="fa-IR" sz="1600" b="0" i="0" u="none" strike="noStrike">
                          <a:solidFill>
                            <a:srgbClr val="000000"/>
                          </a:solidFill>
                          <a:effectLst/>
                          <a:latin typeface="B Nazanin" panose="00000400000000000000" pitchFamily="2" charset="-78"/>
                          <a:cs typeface="B Titr" panose="00000700000000000000" pitchFamily="2" charset="-78"/>
                        </a:rPr>
                        <a:t>طی ماه ژوئن 2024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347950">
                <a:tc vMerge="1">
                  <a:txBody>
                    <a:bodyPr/>
                    <a:lstStyle/>
                    <a:p>
                      <a:endParaRPr lang="en-US"/>
                    </a:p>
                  </a:txBody>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تعداد موارد ابتلا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تعداد موارد مرگ</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موارد به ازاء هر هزار نفر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میزان کشندگی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تعداد موارد ابتلا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تعداد موارد مرگ</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میزان کشندگی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9317">
                <a:tc>
                  <a:txBody>
                    <a:bodyPr/>
                    <a:lstStyle/>
                    <a:p>
                      <a:pPr algn="ctr" rtl="1" fontAlgn="ctr"/>
                      <a:r>
                        <a:rPr lang="fa-IR" sz="1600" b="0" i="0" u="none" strike="noStrike" kern="1200" dirty="0">
                          <a:solidFill>
                            <a:srgbClr val="000000"/>
                          </a:solidFill>
                          <a:effectLst/>
                          <a:latin typeface="B Nazanin" panose="00000400000000000000" pitchFamily="2" charset="-78"/>
                          <a:ea typeface="+mn-ea"/>
                          <a:cs typeface="B Titr" panose="00000700000000000000" pitchFamily="2" charset="-78"/>
                        </a:rPr>
                        <a:t>افغانستان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70350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215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18686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49317">
                <a:tc>
                  <a:txBody>
                    <a:bodyPr/>
                    <a:lstStyle/>
                    <a:p>
                      <a:pPr algn="ctr" rtl="1" fontAlgn="ctr"/>
                      <a:r>
                        <a:rPr lang="fa-IR" sz="1600" b="0" i="0" u="none" strike="noStrike" kern="1200" dirty="0">
                          <a:solidFill>
                            <a:srgbClr val="000000"/>
                          </a:solidFill>
                          <a:effectLst/>
                          <a:latin typeface="B Nazanin" panose="00000400000000000000" pitchFamily="2" charset="-78"/>
                          <a:ea typeface="+mn-ea"/>
                          <a:cs typeface="B Titr" panose="00000700000000000000" pitchFamily="2" charset="-78"/>
                        </a:rPr>
                        <a:t>پاکستان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26133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5228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9317">
                <a:tc>
                  <a:txBody>
                    <a:bodyPr/>
                    <a:lstStyle/>
                    <a:p>
                      <a:pPr algn="ctr" rtl="1" fontAlgn="ctr"/>
                      <a:r>
                        <a:rPr lang="fa-IR" sz="1600" b="0" i="0" u="none" strike="noStrike" kern="1200" dirty="0">
                          <a:solidFill>
                            <a:srgbClr val="000000"/>
                          </a:solidFill>
                          <a:effectLst/>
                          <a:latin typeface="B Nazanin" panose="00000400000000000000" pitchFamily="2" charset="-78"/>
                          <a:ea typeface="+mn-ea"/>
                          <a:cs typeface="B Titr" panose="00000700000000000000" pitchFamily="2" charset="-78"/>
                        </a:rPr>
                        <a:t>سومالی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15756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132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1942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49317">
                <a:tc>
                  <a:txBody>
                    <a:bodyPr/>
                    <a:lstStyle/>
                    <a:p>
                      <a:pPr algn="ctr" rtl="1" fontAlgn="ctr"/>
                      <a:r>
                        <a:rPr lang="fa-IR" sz="1600" b="0" i="0" u="none" strike="noStrike" kern="1200" dirty="0">
                          <a:solidFill>
                            <a:srgbClr val="000000"/>
                          </a:solidFill>
                          <a:effectLst/>
                          <a:latin typeface="B Nazanin" panose="00000400000000000000" pitchFamily="2" charset="-78"/>
                          <a:ea typeface="+mn-ea"/>
                          <a:cs typeface="B Titr" panose="00000700000000000000" pitchFamily="2" charset="-78"/>
                        </a:rPr>
                        <a:t>سودان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2368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800" b="1" i="0" u="none" strike="noStrike" dirty="0" smtClean="0">
                          <a:solidFill>
                            <a:srgbClr val="000000"/>
                          </a:solidFill>
                          <a:effectLst/>
                          <a:latin typeface="B Nazanin" panose="00000400000000000000" pitchFamily="2" charset="-78"/>
                          <a:cs typeface="B Nazanin" panose="00000400000000000000" pitchFamily="2" charset="-78"/>
                        </a:rPr>
                        <a:t>-</a:t>
                      </a:r>
                      <a:endParaRPr lang="en-US" sz="18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800" b="1" i="0" u="none" strike="noStrike" dirty="0" smtClean="0">
                          <a:solidFill>
                            <a:srgbClr val="000000"/>
                          </a:solidFill>
                          <a:effectLst/>
                          <a:latin typeface="B Nazanin" panose="00000400000000000000" pitchFamily="2" charset="-78"/>
                          <a:cs typeface="B Nazanin" panose="00000400000000000000" pitchFamily="2" charset="-78"/>
                        </a:rPr>
                        <a:t>-</a:t>
                      </a:r>
                      <a:endParaRPr lang="en-US" sz="18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800" b="1" i="0" u="none" strike="noStrike" dirty="0" smtClean="0">
                          <a:solidFill>
                            <a:srgbClr val="000000"/>
                          </a:solidFill>
                          <a:effectLst/>
                          <a:latin typeface="B Nazanin" panose="00000400000000000000" pitchFamily="2" charset="-78"/>
                          <a:cs typeface="B Nazanin" panose="00000400000000000000" pitchFamily="2" charset="-78"/>
                        </a:rPr>
                        <a:t>-</a:t>
                      </a:r>
                      <a:endParaRPr lang="en-US" sz="18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49317">
                <a:tc>
                  <a:txBody>
                    <a:bodyPr/>
                    <a:lstStyle/>
                    <a:p>
                      <a:pPr algn="ctr" rtl="1" fontAlgn="ctr"/>
                      <a:r>
                        <a:rPr lang="fa-IR" sz="1600" b="0" i="0" u="none" strike="noStrike" kern="1200" dirty="0">
                          <a:solidFill>
                            <a:srgbClr val="000000"/>
                          </a:solidFill>
                          <a:effectLst/>
                          <a:latin typeface="B Nazanin" panose="00000400000000000000" pitchFamily="2" charset="-78"/>
                          <a:ea typeface="+mn-ea"/>
                          <a:cs typeface="B Titr" panose="00000700000000000000" pitchFamily="2" charset="-78"/>
                        </a:rPr>
                        <a:t>سوریه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10640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800" b="1" i="0" u="none" strike="noStrike" dirty="0" smtClean="0">
                          <a:solidFill>
                            <a:srgbClr val="000000"/>
                          </a:solidFill>
                          <a:effectLst/>
                          <a:latin typeface="B Nazanin" panose="00000400000000000000" pitchFamily="2" charset="-78"/>
                          <a:cs typeface="B Nazanin" panose="00000400000000000000" pitchFamily="2" charset="-78"/>
                        </a:rPr>
                        <a:t>-</a:t>
                      </a:r>
                      <a:endParaRPr lang="en-US" sz="18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800" b="1" i="0" u="none" strike="noStrike" dirty="0" smtClean="0">
                          <a:solidFill>
                            <a:srgbClr val="000000"/>
                          </a:solidFill>
                          <a:effectLst/>
                          <a:latin typeface="B Nazanin" panose="00000400000000000000" pitchFamily="2" charset="-78"/>
                          <a:cs typeface="B Nazanin" panose="00000400000000000000" pitchFamily="2" charset="-78"/>
                        </a:rPr>
                        <a:t>-</a:t>
                      </a:r>
                      <a:endParaRPr lang="en-US" sz="18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800" b="1" i="0" u="none" strike="noStrike" dirty="0" smtClean="0">
                          <a:solidFill>
                            <a:srgbClr val="000000"/>
                          </a:solidFill>
                          <a:effectLst/>
                          <a:latin typeface="B Nazanin" panose="00000400000000000000" pitchFamily="2" charset="-78"/>
                          <a:cs typeface="B Nazanin" panose="00000400000000000000" pitchFamily="2" charset="-78"/>
                        </a:rPr>
                        <a:t>-</a:t>
                      </a:r>
                      <a:endParaRPr lang="en-US" sz="18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49317">
                <a:tc>
                  <a:txBody>
                    <a:bodyPr/>
                    <a:lstStyle/>
                    <a:p>
                      <a:pPr algn="ctr" rtl="1" fontAlgn="ctr"/>
                      <a:r>
                        <a:rPr lang="fa-IR" sz="1600" b="0" i="0" u="none" strike="noStrike" kern="1200" dirty="0">
                          <a:solidFill>
                            <a:srgbClr val="000000"/>
                          </a:solidFill>
                          <a:effectLst/>
                          <a:latin typeface="B Nazanin" panose="00000400000000000000" pitchFamily="2" charset="-78"/>
                          <a:ea typeface="+mn-ea"/>
                          <a:cs typeface="B Titr" panose="00000700000000000000" pitchFamily="2" charset="-78"/>
                        </a:rPr>
                        <a:t>یمن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15377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6611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41385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dirty="0" smtClean="0">
                <a:solidFill>
                  <a:srgbClr val="FF0000"/>
                </a:solidFill>
                <a:cs typeface="B Titr" panose="00000700000000000000" pitchFamily="2" charset="-78"/>
              </a:rPr>
              <a:t>ارزیابی سطح خطر</a:t>
            </a: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just" rtl="1"/>
            <a:r>
              <a:rPr lang="fa-IR" sz="2400" dirty="0" smtClean="0">
                <a:cs typeface="B Nazanin" panose="00000400000000000000" pitchFamily="2" charset="-78"/>
              </a:rPr>
              <a:t>سازمان جهانی بهداشت درژانویه 2023، تجدید حیات جهانی بیماری وبا را به عنوان یک وضعیت اضطراری درجه 3 طبقه بندی کرده است که بالاترین سطح برای شرایط اضطراری در </a:t>
            </a:r>
            <a:r>
              <a:rPr lang="en-US" sz="2400" dirty="0" smtClean="0">
                <a:cs typeface="B Nazanin" panose="00000400000000000000" pitchFamily="2" charset="-78"/>
              </a:rPr>
              <a:t>WHO</a:t>
            </a:r>
            <a:r>
              <a:rPr lang="fa-IR" sz="2400" dirty="0" smtClean="0">
                <a:cs typeface="B Nazanin" panose="00000400000000000000" pitchFamily="2" charset="-78"/>
              </a:rPr>
              <a:t> می باشد. در حال حاضر با توجه به تعداد و گسترش جغرافیایی طغیان های بیماری وبا در دنیا و از سوی دیگر با توجه به کمبود واکسن و سایر منابع </a:t>
            </a:r>
            <a:r>
              <a:rPr lang="en-US" sz="2400" dirty="0" smtClean="0">
                <a:cs typeface="B Nazanin" panose="00000400000000000000" pitchFamily="2" charset="-78"/>
              </a:rPr>
              <a:t>WHO</a:t>
            </a:r>
            <a:r>
              <a:rPr lang="fa-IR" sz="2400" dirty="0" smtClean="0">
                <a:cs typeface="B Nazanin" panose="00000400000000000000" pitchFamily="2" charset="-78"/>
              </a:rPr>
              <a:t>، مجددا سطح خطر را در سطح جهانی بسیار بالا ارزیابی و این رخداد را همچنان به عنوان یک وضعیت اضطراری درجه 3 طبقه بندی کرد.</a:t>
            </a:r>
          </a:p>
          <a:p>
            <a:pPr algn="just" rtl="1"/>
            <a:r>
              <a:rPr lang="fa-IR" sz="2400" dirty="0" smtClean="0">
                <a:cs typeface="B Nazanin" panose="00000400000000000000" pitchFamily="2" charset="-78"/>
              </a:rPr>
              <a:t>عوامل موثر بر روند طغیان های وبا شامل موارد جابه جایی جمعیت، بلایای طبیعی و تغییرات آب و هوایی می باشد که از مرزهای ملی فراتر می روند. ناکافی بودن نظام مراقبت بیماری در مناطق مرزی، همچنین محدود بودن سطح آگاهی جوامع در مناطق تحت تاثیر طغیان از دیگر عوامل موثر بر این موضوع می باشد.</a:t>
            </a:r>
            <a:endParaRPr lang="en-US" sz="2400" dirty="0">
              <a:cs typeface="B Nazanin" panose="00000400000000000000" pitchFamily="2" charset="-78"/>
            </a:endParaRPr>
          </a:p>
        </p:txBody>
      </p:sp>
    </p:spTree>
    <p:extLst>
      <p:ext uri="{BB962C8B-B14F-4D97-AF65-F5344CB8AC3E}">
        <p14:creationId xmlns:p14="http://schemas.microsoft.com/office/powerpoint/2010/main" val="4257810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050401" y="184602"/>
            <a:ext cx="10515600" cy="5187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rtl="1"/>
            <a:r>
              <a:rPr lang="fa-IR" sz="2800" b="1" dirty="0">
                <a:solidFill>
                  <a:srgbClr val="FF0000"/>
                </a:solidFill>
                <a:latin typeface="IranNastaliq" pitchFamily="18" charset="0"/>
                <a:ea typeface="Times New Roman" pitchFamily="18" charset="0"/>
                <a:cs typeface="B Titr" panose="00000700000000000000" pitchFamily="2" charset="-78"/>
              </a:rPr>
              <a:t>گزارش موارد </a:t>
            </a:r>
            <a:r>
              <a:rPr lang="fa-IR" sz="2400" b="1" dirty="0">
                <a:solidFill>
                  <a:srgbClr val="FF0000"/>
                </a:solidFill>
                <a:latin typeface="IranNastaliq" pitchFamily="18" charset="0"/>
                <a:ea typeface="Times New Roman" pitchFamily="18" charset="0"/>
                <a:cs typeface="B Titr" panose="00000700000000000000" pitchFamily="2" charset="-78"/>
              </a:rPr>
              <a:t>التور در کشور</a:t>
            </a:r>
          </a:p>
        </p:txBody>
      </p:sp>
      <p:sp>
        <p:nvSpPr>
          <p:cNvPr id="10" name="Rectangle 9"/>
          <p:cNvSpPr/>
          <p:nvPr/>
        </p:nvSpPr>
        <p:spPr>
          <a:xfrm>
            <a:off x="403535" y="3358724"/>
            <a:ext cx="11533239" cy="3316805"/>
          </a:xfrm>
          <a:prstGeom prst="rect">
            <a:avLst/>
          </a:prstGeom>
        </p:spPr>
        <p:txBody>
          <a:bodyPr wrap="square">
            <a:spAutoFit/>
          </a:bodyPr>
          <a:lstStyle/>
          <a:p>
            <a:pPr marL="342900" indent="-342900" algn="r" rtl="1">
              <a:buFont typeface="Arial" panose="020B0604020202020204" pitchFamily="34" charset="0"/>
              <a:buChar char="•"/>
            </a:pPr>
            <a:r>
              <a:rPr lang="fa-IR" b="1" dirty="0" smtClean="0">
                <a:solidFill>
                  <a:prstClr val="black"/>
                </a:solidFill>
                <a:cs typeface="B Nazanin" panose="00000400000000000000" pitchFamily="2" charset="-78"/>
              </a:rPr>
              <a:t>در </a:t>
            </a:r>
            <a:r>
              <a:rPr lang="fa-IR" b="1" dirty="0">
                <a:solidFill>
                  <a:prstClr val="black"/>
                </a:solidFill>
                <a:cs typeface="B Nazanin" panose="00000400000000000000" pitchFamily="2" charset="-78"/>
              </a:rPr>
              <a:t>سال 1402 به دنبال افزایش موارد وبا در برخی از کشورهای همجوار( عراق، افغانستان و پاکستان)، مواردی از این بیماری در 14 استان </a:t>
            </a:r>
            <a:r>
              <a:rPr lang="fa-IR" b="1" dirty="0" smtClean="0">
                <a:solidFill>
                  <a:prstClr val="black"/>
                </a:solidFill>
                <a:cs typeface="B Nazanin" panose="00000400000000000000" pitchFamily="2" charset="-78"/>
              </a:rPr>
              <a:t>کشور</a:t>
            </a:r>
            <a:r>
              <a:rPr lang="en-US" b="1" dirty="0" smtClean="0">
                <a:solidFill>
                  <a:prstClr val="black"/>
                </a:solidFill>
                <a:cs typeface="B Nazanin" panose="00000400000000000000" pitchFamily="2" charset="-78"/>
              </a:rPr>
              <a:t>  </a:t>
            </a:r>
            <a:r>
              <a:rPr lang="fa-IR" b="1" dirty="0" smtClean="0">
                <a:solidFill>
                  <a:prstClr val="black"/>
                </a:solidFill>
                <a:cs typeface="B Nazanin" panose="00000400000000000000" pitchFamily="2" charset="-78"/>
              </a:rPr>
              <a:t>از جمله استان کردستان 53 مورد شناسایی شد، </a:t>
            </a:r>
          </a:p>
          <a:p>
            <a:pPr marL="342900" indent="-342900" algn="r" rtl="1">
              <a:buFont typeface="Arial" panose="020B0604020202020204" pitchFamily="34" charset="0"/>
              <a:buChar char="•"/>
            </a:pPr>
            <a:r>
              <a:rPr lang="fa-IR" b="1" dirty="0" smtClean="0">
                <a:solidFill>
                  <a:prstClr val="black"/>
                </a:solidFill>
                <a:cs typeface="B Nazanin" panose="00000400000000000000" pitchFamily="2" charset="-78"/>
              </a:rPr>
              <a:t>در کشور  موارد </a:t>
            </a:r>
            <a:r>
              <a:rPr lang="fa-IR" b="1" dirty="0">
                <a:solidFill>
                  <a:prstClr val="black"/>
                </a:solidFill>
                <a:cs typeface="B Nazanin" panose="00000400000000000000" pitchFamily="2" charset="-78"/>
              </a:rPr>
              <a:t>طی ماه های خرداد لغایت آبان و عمدتا در مناطق روستایی (60% موارد) به وقوع پیوست.</a:t>
            </a:r>
          </a:p>
          <a:p>
            <a:pPr marL="342900" indent="-342900" algn="r" rtl="1">
              <a:buFont typeface="Wingdings" panose="05000000000000000000" pitchFamily="2" charset="2"/>
              <a:buChar char="ü"/>
            </a:pPr>
            <a:r>
              <a:rPr lang="fa-IR" b="1" dirty="0">
                <a:solidFill>
                  <a:prstClr val="black"/>
                </a:solidFill>
                <a:cs typeface="B Nazanin" panose="00000400000000000000" pitchFamily="2" charset="-78"/>
              </a:rPr>
              <a:t>پراکندگی سنی در مبتلایان از کمتر از 1 سال تا بالاتر از 80 سال متغیر بوده، </a:t>
            </a:r>
            <a:endParaRPr lang="en-US" b="1" dirty="0">
              <a:solidFill>
                <a:prstClr val="black"/>
              </a:solidFill>
              <a:cs typeface="B Nazanin" panose="00000400000000000000" pitchFamily="2" charset="-78"/>
            </a:endParaRPr>
          </a:p>
          <a:p>
            <a:pPr marL="342900" indent="-342900" algn="r" rtl="1">
              <a:buFont typeface="Wingdings" panose="05000000000000000000" pitchFamily="2" charset="2"/>
              <a:buChar char="ü"/>
            </a:pPr>
            <a:r>
              <a:rPr lang="fa-IR" b="1" dirty="0">
                <a:solidFill>
                  <a:prstClr val="black"/>
                </a:solidFill>
                <a:cs typeface="B Nazanin" panose="00000400000000000000" pitchFamily="2" charset="-78"/>
              </a:rPr>
              <a:t>از نظر ملیت نیز 90% ملیت ایرانی و 10% از اتباع سایر کشور ها بوده اند.</a:t>
            </a:r>
          </a:p>
          <a:p>
            <a:pPr marL="342900" indent="-342900" algn="r" rtl="1">
              <a:buFont typeface="Wingdings" panose="05000000000000000000" pitchFamily="2" charset="2"/>
              <a:buChar char="ü"/>
            </a:pPr>
            <a:r>
              <a:rPr lang="fa-IR" b="1" dirty="0">
                <a:solidFill>
                  <a:prstClr val="black"/>
                </a:solidFill>
                <a:cs typeface="B Nazanin" panose="00000400000000000000" pitchFamily="2" charset="-78"/>
              </a:rPr>
              <a:t>سویه ویبریوکلرا در کلیه موارد شناسایی شده بیوتایپ التور و سروتایپ اوگاوا بوده است.</a:t>
            </a:r>
          </a:p>
          <a:p>
            <a:pPr algn="r" rtl="1"/>
            <a:r>
              <a:rPr lang="fa-IR" b="1" dirty="0">
                <a:solidFill>
                  <a:prstClr val="black"/>
                </a:solidFill>
                <a:cs typeface="B Nazanin" panose="00000400000000000000" pitchFamily="2" charset="-78"/>
              </a:rPr>
              <a:t> برگرفته شده از سایت </a:t>
            </a:r>
            <a:r>
              <a:rPr lang="en-US" b="1" dirty="0">
                <a:solidFill>
                  <a:prstClr val="black"/>
                </a:solidFill>
                <a:cs typeface="B Nazanin" panose="00000400000000000000" pitchFamily="2" charset="-78"/>
              </a:rPr>
              <a:t> icdc.behdasht.gov.ir</a:t>
            </a:r>
            <a:endParaRPr lang="fa-IR" b="1" dirty="0">
              <a:solidFill>
                <a:prstClr val="black"/>
              </a:solidFill>
              <a:cs typeface="B Nazanin" panose="00000400000000000000" pitchFamily="2" charset="-78"/>
            </a:endParaRPr>
          </a:p>
          <a:p>
            <a:pPr marL="342900" indent="-342900" algn="r" rtl="1">
              <a:buFont typeface="Arial" panose="020B0604020202020204" pitchFamily="34" charset="0"/>
              <a:buChar char="•"/>
            </a:pPr>
            <a:endParaRPr lang="fa-IR" sz="2000" b="1" dirty="0">
              <a:solidFill>
                <a:prstClr val="black"/>
              </a:solidFill>
              <a:cs typeface="B Nazanin" panose="00000400000000000000" pitchFamily="2" charset="-78"/>
            </a:endParaRPr>
          </a:p>
          <a:p>
            <a:pPr algn="r" rtl="1">
              <a:lnSpc>
                <a:spcPct val="115000"/>
              </a:lnSpc>
              <a:spcAft>
                <a:spcPts val="1000"/>
              </a:spcAft>
            </a:pPr>
            <a:r>
              <a:rPr lang="fa-IR" sz="2400" b="1" dirty="0" smtClean="0">
                <a:solidFill>
                  <a:prstClr val="black"/>
                </a:solidFill>
                <a:cs typeface="B Nazanin" panose="00000400000000000000" pitchFamily="2" charset="-78"/>
              </a:rPr>
              <a:t>*10 </a:t>
            </a:r>
            <a:r>
              <a:rPr lang="fa-IR" sz="2400" b="1" dirty="0">
                <a:solidFill>
                  <a:prstClr val="black"/>
                </a:solidFill>
                <a:cs typeface="B Nazanin" panose="00000400000000000000" pitchFamily="2" charset="-78"/>
              </a:rPr>
              <a:t>نفر التور مثبت در سال 1401 وارده از عراق می باشند.</a:t>
            </a:r>
          </a:p>
          <a:p>
            <a:pPr marL="342900" indent="-342900" algn="r" rtl="1">
              <a:lnSpc>
                <a:spcPct val="115000"/>
              </a:lnSpc>
              <a:spcAft>
                <a:spcPts val="1000"/>
              </a:spcAft>
              <a:buFont typeface="Symbol" panose="05050102010706020507" pitchFamily="18" charset="2"/>
              <a:buChar char=""/>
            </a:pPr>
            <a:endParaRPr lang="en-US" sz="2400" dirty="0">
              <a:solidFill>
                <a:prstClr val="black"/>
              </a:solidFill>
              <a:ea typeface="Calibri" panose="020F0502020204030204" pitchFamily="34" charset="0"/>
              <a:cs typeface="B Titr" panose="00000700000000000000" pitchFamily="2" charset="-78"/>
            </a:endParaRPr>
          </a:p>
        </p:txBody>
      </p:sp>
      <p:graphicFrame>
        <p:nvGraphicFramePr>
          <p:cNvPr id="9" name="Content Placeholder 11"/>
          <p:cNvGraphicFramePr>
            <a:graphicFrameLocks/>
          </p:cNvGraphicFramePr>
          <p:nvPr>
            <p:extLst/>
          </p:nvPr>
        </p:nvGraphicFramePr>
        <p:xfrm>
          <a:off x="427703" y="925750"/>
          <a:ext cx="11187145" cy="2185013"/>
        </p:xfrm>
        <a:graphic>
          <a:graphicData uri="http://schemas.openxmlformats.org/drawingml/2006/table">
            <a:tbl>
              <a:tblPr rtl="1"/>
              <a:tblGrid>
                <a:gridCol w="2038336">
                  <a:extLst>
                    <a:ext uri="{9D8B030D-6E8A-4147-A177-3AD203B41FA5}">
                      <a16:colId xmlns:a16="http://schemas.microsoft.com/office/drawing/2014/main" val="20000"/>
                    </a:ext>
                  </a:extLst>
                </a:gridCol>
                <a:gridCol w="2038336">
                  <a:extLst>
                    <a:ext uri="{9D8B030D-6E8A-4147-A177-3AD203B41FA5}">
                      <a16:colId xmlns:a16="http://schemas.microsoft.com/office/drawing/2014/main" val="20001"/>
                    </a:ext>
                  </a:extLst>
                </a:gridCol>
                <a:gridCol w="2038336">
                  <a:extLst>
                    <a:ext uri="{9D8B030D-6E8A-4147-A177-3AD203B41FA5}">
                      <a16:colId xmlns:a16="http://schemas.microsoft.com/office/drawing/2014/main" val="20002"/>
                    </a:ext>
                  </a:extLst>
                </a:gridCol>
                <a:gridCol w="2109440">
                  <a:extLst>
                    <a:ext uri="{9D8B030D-6E8A-4147-A177-3AD203B41FA5}">
                      <a16:colId xmlns:a16="http://schemas.microsoft.com/office/drawing/2014/main" val="20003"/>
                    </a:ext>
                  </a:extLst>
                </a:gridCol>
                <a:gridCol w="2962697">
                  <a:extLst>
                    <a:ext uri="{9D8B030D-6E8A-4147-A177-3AD203B41FA5}">
                      <a16:colId xmlns:a16="http://schemas.microsoft.com/office/drawing/2014/main" val="20004"/>
                    </a:ext>
                  </a:extLst>
                </a:gridCol>
              </a:tblGrid>
              <a:tr h="1238174">
                <a:tc gridSpan="5">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1" fontAlgn="ctr"/>
                      <a:r>
                        <a:rPr lang="fa-IR" sz="2000" b="0" i="0" u="none" strike="noStrike" dirty="0">
                          <a:solidFill>
                            <a:srgbClr val="000000"/>
                          </a:solidFill>
                          <a:effectLst/>
                          <a:latin typeface="B Titr" panose="00000700000000000000" pitchFamily="2" charset="-78"/>
                          <a:cs typeface="B Titr" panose="00000700000000000000" pitchFamily="2" charset="-78"/>
                        </a:rPr>
                        <a:t> گزارش شناسایی موارد التور در سال 1402-1399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CE4D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15613">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fa-IR" sz="2000" b="1" i="0" u="none" strike="noStrike">
                          <a:solidFill>
                            <a:srgbClr val="000000"/>
                          </a:solidFill>
                          <a:effectLst/>
                          <a:latin typeface="B Nazanin" panose="00000400000000000000" pitchFamily="2" charset="-78"/>
                          <a:cs typeface="B Nazanin" panose="00000400000000000000" pitchFamily="2" charset="-78"/>
                        </a:rPr>
                        <a:t>سال</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a:solidFill>
                            <a:srgbClr val="000000"/>
                          </a:solidFill>
                          <a:effectLst/>
                          <a:latin typeface="B Nazanin" panose="00000400000000000000" pitchFamily="2" charset="-78"/>
                          <a:cs typeface="B Nazanin" panose="00000400000000000000" pitchFamily="2" charset="-78"/>
                        </a:rPr>
                        <a:t>1399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dirty="0">
                          <a:solidFill>
                            <a:srgbClr val="000000"/>
                          </a:solidFill>
                          <a:effectLst/>
                          <a:latin typeface="B Nazanin" panose="00000400000000000000" pitchFamily="2" charset="-78"/>
                          <a:cs typeface="B Nazanin" panose="00000400000000000000" pitchFamily="2" charset="-78"/>
                        </a:rPr>
                        <a:t>1400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a:solidFill>
                            <a:srgbClr val="000000"/>
                          </a:solidFill>
                          <a:effectLst/>
                          <a:latin typeface="B Nazanin" panose="00000400000000000000" pitchFamily="2" charset="-78"/>
                          <a:cs typeface="B Nazanin" panose="00000400000000000000" pitchFamily="2" charset="-78"/>
                        </a:rPr>
                        <a:t>1401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dirty="0">
                          <a:solidFill>
                            <a:srgbClr val="000000"/>
                          </a:solidFill>
                          <a:effectLst/>
                          <a:latin typeface="B Nazanin" panose="00000400000000000000" pitchFamily="2" charset="-78"/>
                          <a:cs typeface="B Nazanin" panose="00000400000000000000" pitchFamily="2" charset="-78"/>
                        </a:rPr>
                        <a:t>1402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extLst>
                  <a:ext uri="{0D108BD9-81ED-4DB2-BD59-A6C34878D82A}">
                    <a16:rowId xmlns:a16="http://schemas.microsoft.com/office/drawing/2014/main" val="10001"/>
                  </a:ext>
                </a:extLst>
              </a:tr>
              <a:tr h="315613">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fa-IR" sz="2000" b="1" i="0" u="none" strike="noStrike">
                          <a:solidFill>
                            <a:srgbClr val="000000"/>
                          </a:solidFill>
                          <a:effectLst/>
                          <a:latin typeface="B Nazanin" panose="00000400000000000000" pitchFamily="2" charset="-78"/>
                          <a:cs typeface="B Nazanin" panose="00000400000000000000" pitchFamily="2" charset="-78"/>
                        </a:rPr>
                        <a:t>کشور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a:solidFill>
                            <a:srgbClr val="000000"/>
                          </a:solidFill>
                          <a:effectLst/>
                          <a:latin typeface="B Nazanin" panose="00000400000000000000" pitchFamily="2" charset="-78"/>
                          <a:cs typeface="B Nazanin" panose="00000400000000000000" pitchFamily="2" charset="-78"/>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dirty="0">
                          <a:solidFill>
                            <a:srgbClr val="000000"/>
                          </a:solidFill>
                          <a:effectLst/>
                          <a:latin typeface="B Nazanin" panose="00000400000000000000" pitchFamily="2" charset="-78"/>
                          <a:cs typeface="B Nazanin" panose="00000400000000000000" pitchFamily="2" charset="-78"/>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dirty="0">
                          <a:solidFill>
                            <a:srgbClr val="000000"/>
                          </a:solidFill>
                          <a:effectLst/>
                          <a:latin typeface="B Nazanin" panose="00000400000000000000" pitchFamily="2" charset="-78"/>
                          <a:cs typeface="B Nazanin" panose="00000400000000000000" pitchFamily="2" charset="-78"/>
                        </a:rPr>
                        <a:t>367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dirty="0">
                          <a:solidFill>
                            <a:srgbClr val="000000"/>
                          </a:solidFill>
                          <a:effectLst/>
                          <a:latin typeface="B Nazanin" panose="00000400000000000000" pitchFamily="2" charset="-78"/>
                          <a:cs typeface="B Nazanin" panose="00000400000000000000" pitchFamily="2" charset="-78"/>
                        </a:rPr>
                        <a:t>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extLst>
                  <a:ext uri="{0D108BD9-81ED-4DB2-BD59-A6C34878D82A}">
                    <a16:rowId xmlns:a16="http://schemas.microsoft.com/office/drawing/2014/main" val="10002"/>
                  </a:ext>
                </a:extLst>
              </a:tr>
              <a:tr h="315613">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1" fontAlgn="ctr"/>
                      <a:r>
                        <a:rPr lang="fa-IR" sz="2000" b="1" i="0" u="none" strike="noStrike">
                          <a:solidFill>
                            <a:srgbClr val="000000"/>
                          </a:solidFill>
                          <a:effectLst/>
                          <a:latin typeface="B Nazanin" panose="00000400000000000000" pitchFamily="2" charset="-78"/>
                          <a:cs typeface="B Nazanin" panose="00000400000000000000" pitchFamily="2" charset="-78"/>
                        </a:rPr>
                        <a:t>دانشگاه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1" fontAlgn="ctr"/>
                      <a:r>
                        <a:rPr lang="en-US" sz="2000" b="1" i="0" u="none" strike="noStrike">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1" fontAlgn="ctr"/>
                      <a:r>
                        <a:rPr lang="en-US" sz="2000" b="1" i="0" u="none" strike="noStrike">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dirty="0" smtClean="0">
                          <a:solidFill>
                            <a:srgbClr val="000000"/>
                          </a:solidFill>
                          <a:effectLst/>
                          <a:latin typeface="B Nazanin" panose="00000400000000000000" pitchFamily="2" charset="-78"/>
                          <a:cs typeface="B Nazanin" panose="00000400000000000000" pitchFamily="2" charset="-78"/>
                        </a:rPr>
                        <a:t>10</a:t>
                      </a:r>
                      <a:r>
                        <a:rPr lang="fa-IR" sz="2000" b="1" i="0" u="none" strike="noStrike" dirty="0" smtClean="0">
                          <a:solidFill>
                            <a:srgbClr val="000000"/>
                          </a:solidFill>
                          <a:effectLst/>
                          <a:latin typeface="B Nazanin" panose="00000400000000000000" pitchFamily="2" charset="-78"/>
                          <a:cs typeface="B Nazanin" panose="00000400000000000000" pitchFamily="2" charset="-78"/>
                        </a:rPr>
                        <a:t>*</a:t>
                      </a:r>
                      <a:endParaRPr lang="en-US" sz="20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rtl="0" fontAlgn="ctr"/>
                      <a:r>
                        <a:rPr lang="en-US" sz="2000" b="1" i="0" u="none" strike="noStrike" dirty="0">
                          <a:solidFill>
                            <a:srgbClr val="000000"/>
                          </a:solidFill>
                          <a:effectLst/>
                          <a:latin typeface="B Nazanin" panose="00000400000000000000" pitchFamily="2" charset="-78"/>
                          <a:cs typeface="B Nazanin" panose="00000400000000000000" pitchFamily="2" charset="-7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7F4D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041189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solidFill>
                  <a:srgbClr val="FF0000"/>
                </a:solidFill>
                <a:cs typeface="B Titr" panose="00000700000000000000" pitchFamily="2" charset="-78"/>
              </a:rPr>
              <a:t>ر</a:t>
            </a:r>
            <a:r>
              <a:rPr lang="fa-IR" dirty="0" smtClean="0">
                <a:solidFill>
                  <a:srgbClr val="FF0000"/>
                </a:solidFill>
                <a:cs typeface="B Titr" panose="00000700000000000000" pitchFamily="2" charset="-78"/>
              </a:rPr>
              <a:t>اه های انتقال</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pPr marL="548640" lvl="0" indent="-411480" algn="r" rtl="1">
              <a:lnSpc>
                <a:spcPct val="100000"/>
              </a:lnSpc>
              <a:spcBef>
                <a:spcPct val="20000"/>
              </a:spcBef>
              <a:buClr>
                <a:prstClr val="white">
                  <a:shade val="95000"/>
                </a:prstClr>
              </a:buClr>
              <a:buSzPct val="65000"/>
              <a:buNone/>
              <a:defRPr/>
            </a:pPr>
            <a:r>
              <a:rPr lang="fa-IR" sz="3600" dirty="0" smtClean="0">
                <a:latin typeface="Book Antiqua"/>
                <a:cs typeface="B Nazanin" pitchFamily="2" charset="-78"/>
              </a:rPr>
              <a:t>1- تماس </a:t>
            </a:r>
            <a:r>
              <a:rPr lang="fa-IR" sz="3600" dirty="0">
                <a:latin typeface="Book Antiqua"/>
                <a:cs typeface="B Nazanin" pitchFamily="2" charset="-78"/>
              </a:rPr>
              <a:t>مستقیم</a:t>
            </a:r>
            <a:r>
              <a:rPr lang="fa-IR" sz="3600" dirty="0" smtClean="0">
                <a:latin typeface="Book Antiqua"/>
                <a:cs typeface="B Nazanin" pitchFamily="2" charset="-78"/>
              </a:rPr>
              <a:t>: </a:t>
            </a:r>
            <a:r>
              <a:rPr lang="fa-IR" sz="3600" dirty="0">
                <a:latin typeface="Book Antiqua"/>
                <a:cs typeface="B Nazanin" pitchFamily="2" charset="-78"/>
              </a:rPr>
              <a:t>ازطریق دستهای آلوده،تماس بامواد دفعی واستفراغ </a:t>
            </a:r>
            <a:r>
              <a:rPr lang="fa-IR" sz="3600" dirty="0" smtClean="0">
                <a:latin typeface="Book Antiqua"/>
                <a:cs typeface="B Nazanin" pitchFamily="2" charset="-78"/>
              </a:rPr>
              <a:t>بیماران</a:t>
            </a:r>
          </a:p>
          <a:p>
            <a:pPr marL="548640" lvl="0" indent="-411480" algn="r" rtl="1">
              <a:lnSpc>
                <a:spcPct val="100000"/>
              </a:lnSpc>
              <a:spcBef>
                <a:spcPct val="20000"/>
              </a:spcBef>
              <a:buClr>
                <a:prstClr val="white">
                  <a:shade val="95000"/>
                </a:prstClr>
              </a:buClr>
              <a:buSzPct val="65000"/>
              <a:buNone/>
              <a:defRPr/>
            </a:pPr>
            <a:r>
              <a:rPr lang="fa-IR" sz="3600" dirty="0" smtClean="0">
                <a:latin typeface="Book Antiqua"/>
                <a:cs typeface="B Nazanin" pitchFamily="2" charset="-78"/>
              </a:rPr>
              <a:t>2- تماس </a:t>
            </a:r>
            <a:r>
              <a:rPr lang="fa-IR" sz="3600" dirty="0">
                <a:latin typeface="Book Antiqua"/>
                <a:cs typeface="B Nazanin" pitchFamily="2" charset="-78"/>
              </a:rPr>
              <a:t>غیر مستقیم:ازطریق آب آلوده به مدفوع انسان،منابع آب حفاظت نشده،غذای آلوده سبزیجات ومیوه جات آلوده ویا شسته شده با آب آلوده،غذای پخته شده </a:t>
            </a:r>
            <a:r>
              <a:rPr lang="fa-IR" sz="3600" dirty="0" smtClean="0">
                <a:latin typeface="Book Antiqua"/>
                <a:cs typeface="B Nazanin" pitchFamily="2" charset="-78"/>
              </a:rPr>
              <a:t>که توسط فرد آلوده تهیه شده باشد.</a:t>
            </a:r>
            <a:endParaRPr lang="en-US" dirty="0"/>
          </a:p>
        </p:txBody>
      </p:sp>
    </p:spTree>
    <p:extLst>
      <p:ext uri="{BB962C8B-B14F-4D97-AF65-F5344CB8AC3E}">
        <p14:creationId xmlns:p14="http://schemas.microsoft.com/office/powerpoint/2010/main" val="8005569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44243"/>
          </a:xfrm>
        </p:spPr>
        <p:txBody>
          <a:bodyPr>
            <a:normAutofit/>
          </a:bodyPr>
          <a:lstStyle/>
          <a:p>
            <a:pPr algn="r" rtl="1"/>
            <a:r>
              <a:rPr lang="fa-IR" sz="3200" dirty="0" smtClean="0">
                <a:solidFill>
                  <a:srgbClr val="FF0000"/>
                </a:solidFill>
                <a:cs typeface="B Titr" panose="00000700000000000000" pitchFamily="2" charset="-78"/>
              </a:rPr>
              <a:t>توصیه های بهداشتی</a:t>
            </a: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a:xfrm>
            <a:off x="838200" y="1209368"/>
            <a:ext cx="10515600" cy="4967595"/>
          </a:xfrm>
        </p:spPr>
        <p:txBody>
          <a:bodyPr>
            <a:normAutofit lnSpcReduction="10000"/>
          </a:bodyPr>
          <a:lstStyle/>
          <a:p>
            <a:pPr algn="r" rtl="1">
              <a:buFont typeface="Wingdings" panose="05000000000000000000" pitchFamily="2" charset="2"/>
              <a:buChar char="§"/>
            </a:pPr>
            <a:r>
              <a:rPr lang="fa-IR" sz="2600" dirty="0">
                <a:solidFill>
                  <a:prstClr val="black"/>
                </a:solidFill>
                <a:cs typeface="B Nazanin" panose="00000400000000000000" pitchFamily="2" charset="-78"/>
              </a:rPr>
              <a:t>هنگام مسافرت به مکان های زیارتی از مصرف يخ ، سبزي و سالادي كه به سلامت آن اطمينان نداريد خودداري </a:t>
            </a:r>
            <a:r>
              <a:rPr lang="fa-IR" sz="2600" dirty="0" smtClean="0">
                <a:solidFill>
                  <a:prstClr val="black"/>
                </a:solidFill>
                <a:cs typeface="B Nazanin" panose="00000400000000000000" pitchFamily="2" charset="-78"/>
              </a:rPr>
              <a:t>كنيد.</a:t>
            </a:r>
          </a:p>
          <a:p>
            <a:pPr algn="r" rtl="1">
              <a:buFont typeface="Wingdings" panose="05000000000000000000" pitchFamily="2" charset="2"/>
              <a:buChar char="§"/>
            </a:pPr>
            <a:r>
              <a:rPr lang="fa-IR" sz="2600" dirty="0">
                <a:solidFill>
                  <a:prstClr val="black"/>
                </a:solidFill>
                <a:cs typeface="B Nazanin" panose="00000400000000000000" pitchFamily="2" charset="-78"/>
              </a:rPr>
              <a:t>همواره آب سالم و بهداشتی بنوشیم و از مصرف آب رودخانه – چاه – آبهای سطحی جداً خودداری </a:t>
            </a:r>
            <a:r>
              <a:rPr lang="fa-IR" sz="2600" dirty="0" smtClean="0">
                <a:solidFill>
                  <a:prstClr val="black"/>
                </a:solidFill>
                <a:cs typeface="B Nazanin" panose="00000400000000000000" pitchFamily="2" charset="-78"/>
              </a:rPr>
              <a:t>نمائید.</a:t>
            </a:r>
          </a:p>
          <a:p>
            <a:pPr algn="r" rtl="1">
              <a:buFont typeface="Wingdings" panose="05000000000000000000" pitchFamily="2" charset="2"/>
              <a:buChar char="§"/>
            </a:pPr>
            <a:r>
              <a:rPr lang="fa-IR" sz="2600" dirty="0" smtClean="0">
                <a:solidFill>
                  <a:prstClr val="black"/>
                </a:solidFill>
                <a:cs typeface="B Nazanin" panose="00000400000000000000" pitchFamily="2" charset="-78"/>
              </a:rPr>
              <a:t>برای </a:t>
            </a:r>
            <a:r>
              <a:rPr lang="fa-IR" sz="2600" dirty="0">
                <a:solidFill>
                  <a:prstClr val="black"/>
                </a:solidFill>
                <a:cs typeface="B Nazanin" panose="00000400000000000000" pitchFamily="2" charset="-78"/>
              </a:rPr>
              <a:t>پیشگیری از ابتلا به برخی از بیماریهای اسهالی از جمله وبا شستشوی دستها قبل از خوردن غذا ضروری می </a:t>
            </a:r>
            <a:r>
              <a:rPr lang="fa-IR" sz="2600" dirty="0" smtClean="0">
                <a:solidFill>
                  <a:prstClr val="black"/>
                </a:solidFill>
                <a:cs typeface="B Nazanin" panose="00000400000000000000" pitchFamily="2" charset="-78"/>
              </a:rPr>
              <a:t>باشد.</a:t>
            </a:r>
          </a:p>
          <a:p>
            <a:pPr algn="r" rtl="1">
              <a:buFont typeface="Wingdings" panose="05000000000000000000" pitchFamily="2" charset="2"/>
              <a:buChar char="§"/>
            </a:pPr>
            <a:r>
              <a:rPr lang="fa-IR" sz="2600" dirty="0">
                <a:solidFill>
                  <a:prstClr val="black"/>
                </a:solidFill>
                <a:cs typeface="B Nazanin" panose="00000400000000000000" pitchFamily="2" charset="-78"/>
              </a:rPr>
              <a:t>غذای پخته و سالم استفاده </a:t>
            </a:r>
            <a:r>
              <a:rPr lang="fa-IR" sz="2600" dirty="0" smtClean="0">
                <a:solidFill>
                  <a:prstClr val="black"/>
                </a:solidFill>
                <a:cs typeface="B Nazanin" panose="00000400000000000000" pitchFamily="2" charset="-78"/>
              </a:rPr>
              <a:t>کنید.</a:t>
            </a:r>
          </a:p>
          <a:p>
            <a:pPr algn="r" rtl="1">
              <a:buFont typeface="Wingdings" panose="05000000000000000000" pitchFamily="2" charset="2"/>
              <a:buChar char="§"/>
            </a:pPr>
            <a:r>
              <a:rPr lang="fa-IR" sz="2600" dirty="0">
                <a:solidFill>
                  <a:prstClr val="black"/>
                </a:solidFill>
                <a:cs typeface="B Nazanin" panose="00000400000000000000" pitchFamily="2" charset="-78"/>
              </a:rPr>
              <a:t>میوه جات و سبزیجات خام را قبل از مصرف شسته ، ضد عفونی و گندزدائی </a:t>
            </a:r>
            <a:r>
              <a:rPr lang="fa-IR" sz="2600" dirty="0" smtClean="0">
                <a:solidFill>
                  <a:prstClr val="black"/>
                </a:solidFill>
                <a:cs typeface="B Nazanin" panose="00000400000000000000" pitchFamily="2" charset="-78"/>
              </a:rPr>
              <a:t>نمایید.</a:t>
            </a:r>
          </a:p>
          <a:p>
            <a:pPr algn="r" rtl="1">
              <a:buFont typeface="Wingdings" panose="05000000000000000000" pitchFamily="2" charset="2"/>
              <a:buChar char="§"/>
            </a:pPr>
            <a:r>
              <a:rPr lang="fa-IR" sz="2600" dirty="0">
                <a:solidFill>
                  <a:prstClr val="black"/>
                </a:solidFill>
                <a:cs typeface="B Nazanin" panose="00000400000000000000" pitchFamily="2" charset="-78"/>
              </a:rPr>
              <a:t>در صورت مشاهده علائم بیماریهای اسهالی به </a:t>
            </a:r>
            <a:r>
              <a:rPr lang="fa-IR" sz="2600" dirty="0" smtClean="0">
                <a:solidFill>
                  <a:prstClr val="black"/>
                </a:solidFill>
                <a:cs typeface="B Nazanin" panose="00000400000000000000" pitchFamily="2" charset="-78"/>
              </a:rPr>
              <a:t>پزشک تیم </a:t>
            </a:r>
            <a:r>
              <a:rPr lang="fa-IR" sz="2600" dirty="0">
                <a:solidFill>
                  <a:prstClr val="black"/>
                </a:solidFill>
                <a:cs typeface="B Nazanin" panose="00000400000000000000" pitchFamily="2" charset="-78"/>
              </a:rPr>
              <a:t>بهداشتی درمانی مراجعه </a:t>
            </a:r>
            <a:r>
              <a:rPr lang="fa-IR" sz="2600" dirty="0" smtClean="0">
                <a:solidFill>
                  <a:prstClr val="black"/>
                </a:solidFill>
                <a:cs typeface="B Nazanin" panose="00000400000000000000" pitchFamily="2" charset="-78"/>
              </a:rPr>
              <a:t>نمائید.</a:t>
            </a:r>
            <a:endParaRPr lang="fa-IR" sz="2600" dirty="0">
              <a:solidFill>
                <a:prstClr val="black"/>
              </a:solidFill>
              <a:cs typeface="B Nazanin" panose="00000400000000000000" pitchFamily="2" charset="-78"/>
            </a:endParaRPr>
          </a:p>
          <a:p>
            <a:pPr algn="r" rtl="1">
              <a:buFont typeface="Wingdings" panose="05000000000000000000" pitchFamily="2" charset="2"/>
              <a:buChar char="§"/>
            </a:pPr>
            <a:r>
              <a:rPr lang="fa-IR" sz="2600" dirty="0">
                <a:solidFill>
                  <a:prstClr val="black"/>
                </a:solidFill>
                <a:cs typeface="B Nazanin" panose="00000400000000000000" pitchFamily="2" charset="-78"/>
              </a:rPr>
              <a:t>مواد غذایی را از دسترس حشرات ، جوندگان و سایر حیوانات دور </a:t>
            </a:r>
            <a:r>
              <a:rPr lang="fa-IR" sz="2600" dirty="0" smtClean="0">
                <a:solidFill>
                  <a:prstClr val="black"/>
                </a:solidFill>
                <a:cs typeface="B Nazanin" panose="00000400000000000000" pitchFamily="2" charset="-78"/>
              </a:rPr>
              <a:t>نگهداریم.</a:t>
            </a:r>
          </a:p>
          <a:p>
            <a:pPr algn="r" rtl="1">
              <a:buFont typeface="Wingdings" panose="05000000000000000000" pitchFamily="2" charset="2"/>
              <a:buChar char="§"/>
            </a:pPr>
            <a:r>
              <a:rPr lang="fa-IR" sz="2600" dirty="0">
                <a:solidFill>
                  <a:prstClr val="black"/>
                </a:solidFill>
                <a:cs typeface="B Nazanin" panose="00000400000000000000" pitchFamily="2" charset="-78"/>
              </a:rPr>
              <a:t>از آب آشاميدني سالم به منظور شستشو  و پخت پز و آشاميدن استفاده </a:t>
            </a:r>
            <a:r>
              <a:rPr lang="fa-IR" sz="2600" dirty="0" smtClean="0">
                <a:solidFill>
                  <a:prstClr val="black"/>
                </a:solidFill>
                <a:cs typeface="B Nazanin" panose="00000400000000000000" pitchFamily="2" charset="-78"/>
              </a:rPr>
              <a:t>كنيد. </a:t>
            </a:r>
            <a:endParaRPr lang="fa-IR" sz="2600" dirty="0">
              <a:solidFill>
                <a:prstClr val="black"/>
              </a:solidFill>
              <a:cs typeface="B Nazanin" panose="00000400000000000000" pitchFamily="2" charset="-78"/>
            </a:endParaRPr>
          </a:p>
          <a:p>
            <a:pPr algn="r" rtl="1"/>
            <a:endParaRPr lang="fa-IR" sz="2600" dirty="0" smtClean="0">
              <a:solidFill>
                <a:prstClr val="black"/>
              </a:solidFill>
              <a:cs typeface="B Nazanin" panose="00000400000000000000" pitchFamily="2" charset="-78"/>
            </a:endParaRPr>
          </a:p>
          <a:p>
            <a:pPr algn="r" rtl="1"/>
            <a:endParaRPr lang="fa-IR" sz="2600" dirty="0" smtClean="0">
              <a:solidFill>
                <a:prstClr val="black"/>
              </a:solidFill>
              <a:cs typeface="B Nazanin" panose="00000400000000000000" pitchFamily="2" charset="-78"/>
            </a:endParaRPr>
          </a:p>
          <a:p>
            <a:pPr algn="r" rtl="1"/>
            <a:endParaRPr lang="fa-IR" sz="2600" dirty="0" smtClean="0">
              <a:solidFill>
                <a:prstClr val="black"/>
              </a:solidFill>
              <a:cs typeface="B Nazanin" panose="00000400000000000000" pitchFamily="2" charset="-78"/>
            </a:endParaRPr>
          </a:p>
          <a:p>
            <a:pPr algn="r" rtl="1"/>
            <a:endParaRPr lang="fa-IR" sz="2600" dirty="0" smtClean="0">
              <a:solidFill>
                <a:prstClr val="black"/>
              </a:solidFill>
              <a:cs typeface="B Nazanin" panose="00000400000000000000" pitchFamily="2" charset="-78"/>
            </a:endParaRPr>
          </a:p>
          <a:p>
            <a:pPr algn="r" rtl="1"/>
            <a:endParaRPr lang="fa-IR" sz="2600" dirty="0" smtClean="0">
              <a:solidFill>
                <a:prstClr val="black"/>
              </a:solidFill>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27197309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93593" y="715040"/>
            <a:ext cx="9144000" cy="1477146"/>
          </a:xfrm>
        </p:spPr>
        <p:txBody>
          <a:bodyPr>
            <a:normAutofit fontScale="90000"/>
          </a:bodyPr>
          <a:lstStyle/>
          <a:p>
            <a:pPr algn="ctr"/>
            <a:r>
              <a:rPr lang="fa-IR" dirty="0" smtClean="0">
                <a:cs typeface="B Nazanin" panose="00000400000000000000" pitchFamily="2" charset="-78"/>
              </a:rPr>
              <a:t>کزاز</a:t>
            </a:r>
            <a:br>
              <a:rPr lang="fa-IR" dirty="0" smtClean="0">
                <a:cs typeface="B Nazanin" panose="00000400000000000000" pitchFamily="2" charset="-78"/>
              </a:rPr>
            </a:br>
            <a:r>
              <a:rPr lang="en-US" sz="6700" dirty="0" smtClean="0">
                <a:latin typeface="Bodoni MT Condensed" panose="02070606080606020203" pitchFamily="18" charset="0"/>
                <a:cs typeface="B Nazanin" panose="00000400000000000000" pitchFamily="2" charset="-78"/>
              </a:rPr>
              <a:t>Tetanus</a:t>
            </a:r>
            <a:endParaRPr lang="en-US" sz="6700" dirty="0">
              <a:latin typeface="Bodoni MT Condensed" panose="02070606080606020203" pitchFamily="18" charset="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5709" y="2192186"/>
            <a:ext cx="5428211" cy="4152581"/>
          </a:xfrm>
          <a:prstGeom prst="rect">
            <a:avLst/>
          </a:prstGeom>
        </p:spPr>
      </p:pic>
    </p:spTree>
    <p:extLst>
      <p:ext uri="{BB962C8B-B14F-4D97-AF65-F5344CB8AC3E}">
        <p14:creationId xmlns:p14="http://schemas.microsoft.com/office/powerpoint/2010/main" val="39426562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39585" y="673329"/>
            <a:ext cx="10158153" cy="5403275"/>
          </a:xfrm>
        </p:spPr>
        <p:txBody>
          <a:bodyPr>
            <a:noAutofit/>
          </a:bodyPr>
          <a:lstStyle/>
          <a:p>
            <a:pPr algn="r" rtl="1"/>
            <a:r>
              <a:rPr lang="fa-IR" sz="2400" dirty="0">
                <a:cs typeface="B Nazanin" panose="00000400000000000000" pitchFamily="2" charset="-78"/>
              </a:rPr>
              <a:t> کلستریدیوم تتانی، باسیل گرم مثبت بی هوازی متحرّک مولّد اسپوری است که به فراوانی، در خاک و مدفوع حیوانات اهلی و انسان یافت می‌شود و اسپورهای آن را می‌توان از گرد و خاک، البسه و از محیط خشک اطراف، به فرم قابل زیست، پس از سال ها کشف نمود</a:t>
            </a:r>
            <a:r>
              <a:rPr lang="fa-IR" sz="2400" dirty="0" smtClean="0">
                <a:cs typeface="B Nazanin" panose="00000400000000000000" pitchFamily="2" charset="-78"/>
              </a:rPr>
              <a:t>.</a:t>
            </a:r>
            <a:br>
              <a:rPr lang="fa-IR" sz="2400" dirty="0" smtClean="0">
                <a:cs typeface="B Nazanin" panose="00000400000000000000" pitchFamily="2" charset="-78"/>
              </a:rPr>
            </a:br>
            <a:r>
              <a:rPr lang="fa-IR" sz="2400" dirty="0" smtClean="0">
                <a:cs typeface="B Nazanin" panose="00000400000000000000" pitchFamily="2" charset="-78"/>
              </a:rPr>
              <a:t/>
            </a:r>
            <a:br>
              <a:rPr lang="fa-IR" sz="2400" dirty="0" smtClean="0">
                <a:cs typeface="B Nazanin" panose="00000400000000000000" pitchFamily="2" charset="-78"/>
              </a:rPr>
            </a:br>
            <a:r>
              <a:rPr lang="fa-IR" sz="2400" dirty="0">
                <a:cs typeface="B Nazanin" panose="00000400000000000000" pitchFamily="2" charset="-78"/>
              </a:rPr>
              <a:t/>
            </a:r>
            <a:br>
              <a:rPr lang="fa-IR" sz="2400" dirty="0">
                <a:cs typeface="B Nazanin" panose="00000400000000000000" pitchFamily="2" charset="-78"/>
              </a:rPr>
            </a:br>
            <a:r>
              <a:rPr lang="fa-IR" sz="2400" dirty="0" smtClean="0">
                <a:cs typeface="B Nazanin" panose="00000400000000000000" pitchFamily="2" charset="-78"/>
              </a:rPr>
              <a:t> </a:t>
            </a:r>
            <a:r>
              <a:rPr lang="fa-IR" sz="2400" dirty="0">
                <a:cs typeface="B Nazanin" panose="00000400000000000000" pitchFamily="2" charset="-78"/>
              </a:rPr>
              <a:t>این اسپورها و توکسین باسیل، می‌توانند واکسن ها، سرم ها و نخ بخیه (کات گوت) را نیز آلوده نمایند. وفور این باکتری در نواحی پُرجمعیت و در آب و هوای گرم و مرطوب و در خاک غنی از مواد آلی، بیشتر است و شکل رویشی کلستریدیوم تتانی، نسبت به حرارت، بسیاری از مواد ضدعفونی کننده و آنتی بیوتیک ها و مخصوصاً پنی سیلین، حساس است ولی اسپورهای آن نسبت به عوامل ضدعفونی کننده فیزیکی و شیمیایی، شدیدا مقاوم </a:t>
            </a:r>
            <a:r>
              <a:rPr lang="fa-IR" sz="2400" dirty="0" smtClean="0">
                <a:cs typeface="B Nazanin" panose="00000400000000000000" pitchFamily="2" charset="-78"/>
              </a:rPr>
              <a:t>می باشد</a:t>
            </a:r>
            <a:r>
              <a:rPr lang="fa-IR" sz="2400" dirty="0">
                <a:cs typeface="B Nazanin" panose="00000400000000000000" pitchFamily="2" charset="-78"/>
              </a:rPr>
              <a:t>. </a:t>
            </a:r>
            <a:r>
              <a:rPr lang="fa-IR" sz="2400" dirty="0" smtClean="0">
                <a:cs typeface="B Nazanin" panose="00000400000000000000" pitchFamily="2" charset="-78"/>
              </a:rPr>
              <a:t/>
            </a:r>
            <a:br>
              <a:rPr lang="fa-IR" sz="2400" dirty="0" smtClean="0">
                <a:cs typeface="B Nazanin" panose="00000400000000000000" pitchFamily="2" charset="-78"/>
              </a:rPr>
            </a:br>
            <a:r>
              <a:rPr lang="fa-IR" sz="2400" dirty="0">
                <a:cs typeface="B Nazanin" panose="00000400000000000000" pitchFamily="2" charset="-78"/>
              </a:rPr>
              <a:t/>
            </a:r>
            <a:br>
              <a:rPr lang="fa-IR" sz="2400" dirty="0">
                <a:cs typeface="B Nazanin" panose="00000400000000000000" pitchFamily="2" charset="-78"/>
              </a:rPr>
            </a:br>
            <a:r>
              <a:rPr lang="fa-IR" sz="2400" dirty="0" smtClean="0">
                <a:cs typeface="B Nazanin" panose="00000400000000000000" pitchFamily="2" charset="-78"/>
              </a:rPr>
              <a:t/>
            </a:r>
            <a:br>
              <a:rPr lang="fa-IR" sz="2400" dirty="0" smtClean="0">
                <a:cs typeface="B Nazanin" panose="00000400000000000000" pitchFamily="2" charset="-78"/>
              </a:rPr>
            </a:br>
            <a:r>
              <a:rPr lang="fa-IR" sz="2400" dirty="0" smtClean="0">
                <a:cs typeface="B Nazanin" panose="00000400000000000000" pitchFamily="2" charset="-78"/>
              </a:rPr>
              <a:t>در </a:t>
            </a:r>
            <a:r>
              <a:rPr lang="fa-IR" sz="2400" dirty="0">
                <a:cs typeface="B Nazanin" panose="00000400000000000000" pitchFamily="2" charset="-78"/>
              </a:rPr>
              <a:t>صورتی که حیواناتی نظیر اسب و گاو و فضولات آن ها در محیط وجود داشته باشند میزان </a:t>
            </a:r>
            <a:r>
              <a:rPr lang="fa-IR" sz="2400" dirty="0" smtClean="0">
                <a:cs typeface="B Nazanin" panose="00000400000000000000" pitchFamily="2" charset="-78"/>
              </a:rPr>
              <a:t>کلستریدیوم </a:t>
            </a:r>
            <a:r>
              <a:rPr lang="fa-IR" sz="2400" dirty="0">
                <a:cs typeface="B Nazanin" panose="00000400000000000000" pitchFamily="2" charset="-78"/>
              </a:rPr>
              <a:t>تتانی، در دستگاه گوارش انسان و در محیط زیست، افزوده می‌شود.</a:t>
            </a:r>
            <a:endParaRPr lang="en-US" sz="2400" dirty="0">
              <a:cs typeface="B Nazanin" panose="00000400000000000000" pitchFamily="2" charset="-78"/>
            </a:endParaRPr>
          </a:p>
        </p:txBody>
      </p:sp>
    </p:spTree>
    <p:extLst>
      <p:ext uri="{BB962C8B-B14F-4D97-AF65-F5344CB8AC3E}">
        <p14:creationId xmlns:p14="http://schemas.microsoft.com/office/powerpoint/2010/main" val="3167211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1070" y="2099161"/>
            <a:ext cx="11405061" cy="1340627"/>
          </a:xfrm>
        </p:spPr>
        <p:txBody>
          <a:bodyPr>
            <a:normAutofit/>
          </a:bodyPr>
          <a:lstStyle/>
          <a:p>
            <a:pPr algn="ctr" rtl="1"/>
            <a:r>
              <a:rPr lang="fa-IR" sz="5400" b="1" dirty="0">
                <a:cs typeface="B Titr" panose="00000700000000000000" pitchFamily="2" charset="-78"/>
              </a:rPr>
              <a:t>نکات مهم در </a:t>
            </a:r>
            <a:r>
              <a:rPr lang="fa-IR" sz="5400" b="1" dirty="0" smtClean="0">
                <a:cs typeface="B Titr" panose="00000700000000000000" pitchFamily="2" charset="-78"/>
              </a:rPr>
              <a:t>ایمن‌سازی و کزاز</a:t>
            </a:r>
            <a:endParaRPr lang="en-US" sz="5400" dirty="0">
              <a:cs typeface="B Titr" panose="000007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2574" y="300251"/>
            <a:ext cx="2313341" cy="1798910"/>
          </a:xfrm>
          <a:prstGeom prst="rect">
            <a:avLst/>
          </a:prstGeom>
        </p:spPr>
      </p:pic>
      <p:pic>
        <p:nvPicPr>
          <p:cNvPr id="1026" name="Picture 2" descr="رکوردهای جهانی پیاده‌روی اربعین! - خبرآنلای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6312" y="3439788"/>
            <a:ext cx="5914182" cy="297983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40822" y="5342409"/>
            <a:ext cx="5353396" cy="1077218"/>
          </a:xfrm>
          <a:prstGeom prst="rect">
            <a:avLst/>
          </a:prstGeom>
          <a:noFill/>
        </p:spPr>
        <p:txBody>
          <a:bodyPr wrap="square" rtlCol="1">
            <a:spAutoFit/>
          </a:bodyPr>
          <a:lstStyle/>
          <a:p>
            <a:pPr algn="ctr"/>
            <a:r>
              <a:rPr lang="fa-IR" sz="1600" dirty="0" smtClean="0">
                <a:cs typeface="B Titr" panose="00000700000000000000" pitchFamily="2" charset="-78"/>
              </a:rPr>
              <a:t>دکتر سید محمد طباطبایی</a:t>
            </a:r>
          </a:p>
          <a:p>
            <a:pPr algn="ctr"/>
            <a:r>
              <a:rPr lang="en-US" sz="1600" dirty="0" smtClean="0">
                <a:cs typeface="B Titr" panose="00000700000000000000" pitchFamily="2" charset="-78"/>
              </a:rPr>
              <a:t>MD-MPH-PHD</a:t>
            </a:r>
          </a:p>
          <a:p>
            <a:pPr algn="ctr"/>
            <a:r>
              <a:rPr lang="fa-IR" sz="1600" dirty="0" smtClean="0">
                <a:cs typeface="B Titr" panose="00000700000000000000" pitchFamily="2" charset="-78"/>
              </a:rPr>
              <a:t>دکتری تخصصی علوم تغذیه </a:t>
            </a:r>
          </a:p>
          <a:p>
            <a:pPr algn="ctr"/>
            <a:r>
              <a:rPr lang="fa-IR" sz="1600" dirty="0" smtClean="0">
                <a:cs typeface="B Titr" panose="00000700000000000000" pitchFamily="2" charset="-78"/>
              </a:rPr>
              <a:t>عضوهیات علمی و معاون بهداشت دانشگاه علوم پزشکی ایران</a:t>
            </a:r>
            <a:endParaRPr lang="fa-IR" sz="1600" dirty="0">
              <a:cs typeface="B Titr" panose="00000700000000000000" pitchFamily="2" charset="-78"/>
            </a:endParaRPr>
          </a:p>
        </p:txBody>
      </p:sp>
    </p:spTree>
    <p:extLst>
      <p:ext uri="{BB962C8B-B14F-4D97-AF65-F5344CB8AC3E}">
        <p14:creationId xmlns:p14="http://schemas.microsoft.com/office/powerpoint/2010/main" val="1735870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3386" y="489816"/>
            <a:ext cx="10515600" cy="1239231"/>
          </a:xfrm>
        </p:spPr>
        <p:txBody>
          <a:bodyPr/>
          <a:lstStyle/>
          <a:p>
            <a:pPr algn="ctr"/>
            <a:r>
              <a:rPr lang="fa-IR" dirty="0" smtClean="0">
                <a:cs typeface="B Nazanin" panose="00000400000000000000" pitchFamily="2" charset="-78"/>
              </a:rPr>
              <a:t>انواع بیماری کزاز</a:t>
            </a:r>
            <a:endParaRPr lang="en-US" dirty="0">
              <a:cs typeface="B Nazanin" panose="00000400000000000000" pitchFamily="2" charset="-78"/>
            </a:endParaRPr>
          </a:p>
        </p:txBody>
      </p:sp>
      <p:sp>
        <p:nvSpPr>
          <p:cNvPr id="3" name="Content Placeholder 2"/>
          <p:cNvSpPr>
            <a:spLocks noGrp="1"/>
          </p:cNvSpPr>
          <p:nvPr>
            <p:ph idx="1"/>
          </p:nvPr>
        </p:nvSpPr>
        <p:spPr>
          <a:xfrm>
            <a:off x="763386" y="1950315"/>
            <a:ext cx="10515600" cy="4351338"/>
          </a:xfrm>
        </p:spPr>
        <p:txBody>
          <a:bodyPr>
            <a:normAutofit/>
          </a:bodyPr>
          <a:lstStyle/>
          <a:p>
            <a:pPr algn="r" rtl="1"/>
            <a:r>
              <a:rPr lang="fa-IR" sz="2400" b="1" dirty="0">
                <a:cs typeface="B Nazanin" panose="00000400000000000000" pitchFamily="2" charset="-78"/>
              </a:rPr>
              <a:t>کزاز عمومی: </a:t>
            </a:r>
            <a:r>
              <a:rPr lang="fa-IR" sz="2400" dirty="0">
                <a:cs typeface="B Nazanin" panose="00000400000000000000" pitchFamily="2" charset="-78"/>
              </a:rPr>
              <a:t>این یک نوع بسیار شایع کزاز است که معمولا در بسیاری از بیماران دیده می شود. همه عضلات اسکلتی را درگیر می کند و عفونت عمدتاً با الگوی نزولی خود را نشان می دهد. اولین علامت قفل شدن فک یا تریسموس است و به دنبال آن سفتی گردن، سفت شدن عضلات شکم و مشکل در بلع.</a:t>
            </a:r>
          </a:p>
          <a:p>
            <a:pPr algn="r" rtl="1"/>
            <a:r>
              <a:rPr lang="fa-IR" sz="2400" b="1" dirty="0">
                <a:cs typeface="B Nazanin" panose="00000400000000000000" pitchFamily="2" charset="-78"/>
              </a:rPr>
              <a:t>کزاز موضعی: </a:t>
            </a:r>
            <a:r>
              <a:rPr lang="fa-IR" sz="2400" dirty="0">
                <a:cs typeface="B Nazanin" panose="00000400000000000000" pitchFamily="2" charset="-78"/>
              </a:rPr>
              <a:t>این نوع نادر کزاز باعث دردهای عضلانی در نزدیکی محل زخم می شود. در حالی که به طور معمول یک نوع خفیف تر از بیماری است، می تواند منجر به کزاز گسترده شود.</a:t>
            </a:r>
          </a:p>
          <a:p>
            <a:pPr algn="r" rtl="1"/>
            <a:r>
              <a:rPr lang="fa-IR" sz="2400" b="1" dirty="0">
                <a:cs typeface="B Nazanin" panose="00000400000000000000" pitchFamily="2" charset="-78"/>
              </a:rPr>
              <a:t>کزاز سفالیک: </a:t>
            </a:r>
            <a:r>
              <a:rPr lang="fa-IR" sz="2400" dirty="0">
                <a:cs typeface="B Nazanin" panose="00000400000000000000" pitchFamily="2" charset="-78"/>
              </a:rPr>
              <a:t>این شکل غیر معمول کزاز در اثر زخم سر ایجاد می شود. باعث ضعف عضلات صورت و اسپاسم عضلات فک می شود. به طور بالقوه می تواند منجر به کزاز گسترده شود.</a:t>
            </a:r>
          </a:p>
          <a:p>
            <a:pPr algn="r" rtl="1"/>
            <a:r>
              <a:rPr lang="fa-IR" sz="2400" b="1" dirty="0">
                <a:cs typeface="B Nazanin" panose="00000400000000000000" pitchFamily="2" charset="-78"/>
              </a:rPr>
              <a:t>کزاز نوزادان: </a:t>
            </a:r>
            <a:r>
              <a:rPr lang="fa-IR" sz="2400" dirty="0">
                <a:cs typeface="B Nazanin" panose="00000400000000000000" pitchFamily="2" charset="-78"/>
              </a:rPr>
              <a:t>این بیماری شبیه کزاز عمومی است اما نوزادان کمتر از یک ماه (نوزادان) را مبتلا می کند. کزاز نوزادی در نوزادانی که بدون داشتن ایمنی محافظ غیرفعال به دنیا می آیند مشاهده می شود، زیرا مادر مصون نیست.</a:t>
            </a:r>
          </a:p>
          <a:p>
            <a:pPr marL="0" indent="0" algn="r" rtl="1">
              <a:buNone/>
            </a:pPr>
            <a:endParaRPr lang="en-US" sz="2400" dirty="0">
              <a:cs typeface="B Nazanin" panose="00000400000000000000" pitchFamily="2" charset="-78"/>
            </a:endParaRPr>
          </a:p>
        </p:txBody>
      </p:sp>
    </p:spTree>
    <p:extLst>
      <p:ext uri="{BB962C8B-B14F-4D97-AF65-F5344CB8AC3E}">
        <p14:creationId xmlns:p14="http://schemas.microsoft.com/office/powerpoint/2010/main" val="25061114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73330" y="1147155"/>
            <a:ext cx="10731731" cy="1945179"/>
          </a:xfrm>
        </p:spPr>
        <p:txBody>
          <a:bodyPr>
            <a:noAutofit/>
          </a:bodyPr>
          <a:lstStyle/>
          <a:p>
            <a:pPr algn="r" rtl="1"/>
            <a:r>
              <a:rPr lang="fa-IR" sz="2400" b="1" dirty="0" smtClean="0">
                <a:cs typeface="B Nazanin" panose="00000400000000000000" pitchFamily="2" charset="-78"/>
              </a:rPr>
              <a:t>علائم بیماری کزاز</a:t>
            </a:r>
            <a:br>
              <a:rPr lang="fa-IR" sz="2400" b="1" dirty="0" smtClean="0">
                <a:cs typeface="B Nazanin" panose="00000400000000000000" pitchFamily="2" charset="-78"/>
              </a:rPr>
            </a:br>
            <a:r>
              <a:rPr lang="fa-IR" sz="2400" dirty="0" smtClean="0">
                <a:cs typeface="B Nazanin" panose="00000400000000000000" pitchFamily="2" charset="-78"/>
              </a:rPr>
              <a:t> </a:t>
            </a:r>
            <a:r>
              <a:rPr lang="en-US" sz="2400" dirty="0" smtClean="0">
                <a:cs typeface="B Nazanin" panose="00000400000000000000" pitchFamily="2" charset="-78"/>
              </a:rPr>
              <a:t/>
            </a:r>
            <a:br>
              <a:rPr lang="en-US" sz="2400" dirty="0" smtClean="0">
                <a:cs typeface="B Nazanin" panose="00000400000000000000" pitchFamily="2" charset="-78"/>
              </a:rPr>
            </a:br>
            <a:r>
              <a:rPr lang="fa-IR" sz="2400" dirty="0" smtClean="0">
                <a:cs typeface="B Nazanin" panose="00000400000000000000" pitchFamily="2" charset="-78"/>
              </a:rPr>
              <a:t>نام </a:t>
            </a:r>
            <a:r>
              <a:rPr lang="fa-IR" sz="2400" dirty="0">
                <a:cs typeface="B Nazanin" panose="00000400000000000000" pitchFamily="2" charset="-78"/>
              </a:rPr>
              <a:t>دیگر کزاز قفل شدن فک است. اغلب باعث قفل شدن عضلات گردن و فک فرد شده و باز کردن دهان یا قورت دادن را سخت می‌کند.</a:t>
            </a:r>
            <a:r>
              <a:rPr lang="en-US" sz="2400" dirty="0">
                <a:cs typeface="B Nazanin" panose="00000400000000000000" pitchFamily="2" charset="-78"/>
              </a:rPr>
              <a:t/>
            </a:r>
            <a:br>
              <a:rPr lang="en-US" sz="2400" dirty="0">
                <a:cs typeface="B Nazanin" panose="00000400000000000000" pitchFamily="2" charset="-78"/>
              </a:rPr>
            </a:br>
            <a:endParaRPr lang="en-US" sz="2400" dirty="0">
              <a:cs typeface="B Nazanin" panose="00000400000000000000" pitchFamily="2" charset="-78"/>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21837"/>
          <a:stretch/>
        </p:blipFill>
        <p:spPr>
          <a:xfrm>
            <a:off x="3248891" y="3092334"/>
            <a:ext cx="5354782" cy="2354319"/>
          </a:xfrm>
          <a:prstGeom prst="rect">
            <a:avLst/>
          </a:prstGeom>
        </p:spPr>
      </p:pic>
    </p:spTree>
    <p:extLst>
      <p:ext uri="{BB962C8B-B14F-4D97-AF65-F5344CB8AC3E}">
        <p14:creationId xmlns:p14="http://schemas.microsoft.com/office/powerpoint/2010/main" val="25958333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8724"/>
          <a:stretch/>
        </p:blipFill>
        <p:spPr>
          <a:xfrm>
            <a:off x="1645918" y="789708"/>
            <a:ext cx="9002685" cy="5286895"/>
          </a:xfrm>
          <a:prstGeom prst="rect">
            <a:avLst/>
          </a:prstGeom>
        </p:spPr>
      </p:pic>
    </p:spTree>
    <p:extLst>
      <p:ext uri="{BB962C8B-B14F-4D97-AF65-F5344CB8AC3E}">
        <p14:creationId xmlns:p14="http://schemas.microsoft.com/office/powerpoint/2010/main" val="20978933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08610" y="3300154"/>
            <a:ext cx="9144000" cy="3133898"/>
          </a:xfrm>
        </p:spPr>
        <p:txBody>
          <a:bodyPr>
            <a:noAutofit/>
          </a:bodyPr>
          <a:lstStyle/>
          <a:p>
            <a:pPr algn="r" rtl="1">
              <a:lnSpc>
                <a:spcPct val="150000"/>
              </a:lnSpc>
            </a:pPr>
            <a:r>
              <a:rPr lang="fa-IR" sz="3200" b="1" dirty="0" smtClean="0">
                <a:cs typeface="B Nazanin" panose="00000400000000000000" pitchFamily="2" charset="-78"/>
              </a:rPr>
              <a:t>‏</a:t>
            </a:r>
            <a:r>
              <a:rPr lang="en-US" sz="3200" dirty="0" smtClean="0">
                <a:cs typeface="B Nazanin" panose="00000400000000000000" pitchFamily="2" charset="-78"/>
              </a:rPr>
              <a:t>- </a:t>
            </a:r>
            <a:r>
              <a:rPr lang="fa-IR" sz="3200" dirty="0" smtClean="0">
                <a:cs typeface="B Nazanin" panose="00000400000000000000" pitchFamily="2" charset="-78"/>
              </a:rPr>
              <a:t>واکسینه </a:t>
            </a:r>
            <a:r>
              <a:rPr lang="fa-IR" sz="3200" dirty="0">
                <a:cs typeface="B Nazanin" panose="00000400000000000000" pitchFamily="2" charset="-78"/>
              </a:rPr>
              <a:t>نشدن یا عدم پایبندی به تقویم واکسن‌های دوره‌ای</a:t>
            </a:r>
            <a:br>
              <a:rPr lang="fa-IR" sz="3200" dirty="0">
                <a:cs typeface="B Nazanin" panose="00000400000000000000" pitchFamily="2" charset="-78"/>
              </a:rPr>
            </a:br>
            <a:r>
              <a:rPr lang="en-US" sz="3200" dirty="0" smtClean="0">
                <a:cs typeface="B Nazanin" panose="00000400000000000000" pitchFamily="2" charset="-78"/>
              </a:rPr>
              <a:t>- </a:t>
            </a:r>
            <a:r>
              <a:rPr lang="fa-IR" sz="3200" dirty="0" smtClean="0">
                <a:cs typeface="B Nazanin" panose="00000400000000000000" pitchFamily="2" charset="-78"/>
              </a:rPr>
              <a:t>بریدگی </a:t>
            </a:r>
            <a:r>
              <a:rPr lang="fa-IR" sz="3200" dirty="0">
                <a:cs typeface="B Nazanin" panose="00000400000000000000" pitchFamily="2" charset="-78"/>
              </a:rPr>
              <a:t>یا زخم در معرض خاک یا کود</a:t>
            </a:r>
            <a:br>
              <a:rPr lang="fa-IR" sz="3200" dirty="0">
                <a:cs typeface="B Nazanin" panose="00000400000000000000" pitchFamily="2" charset="-78"/>
              </a:rPr>
            </a:br>
            <a:r>
              <a:rPr lang="en-US" sz="3200" dirty="0" smtClean="0">
                <a:cs typeface="B Nazanin" panose="00000400000000000000" pitchFamily="2" charset="-78"/>
              </a:rPr>
              <a:t>- </a:t>
            </a:r>
            <a:r>
              <a:rPr lang="fa-IR" sz="3200" dirty="0" smtClean="0">
                <a:cs typeface="B Nazanin" panose="00000400000000000000" pitchFamily="2" charset="-78"/>
              </a:rPr>
              <a:t>ورود </a:t>
            </a:r>
            <a:r>
              <a:rPr lang="fa-IR" sz="3200" dirty="0">
                <a:cs typeface="B Nazanin" panose="00000400000000000000" pitchFamily="2" charset="-78"/>
              </a:rPr>
              <a:t>جسم خارجی به زخم؛ مانند ناخن یا میخ</a:t>
            </a:r>
            <a:br>
              <a:rPr lang="fa-IR" sz="3200" dirty="0">
                <a:cs typeface="B Nazanin" panose="00000400000000000000" pitchFamily="2" charset="-78"/>
              </a:rPr>
            </a:br>
            <a:r>
              <a:rPr lang="en-US" sz="3200" dirty="0" smtClean="0">
                <a:cs typeface="B Nazanin" panose="00000400000000000000" pitchFamily="2" charset="-78"/>
              </a:rPr>
              <a:t>- </a:t>
            </a:r>
            <a:r>
              <a:rPr lang="fa-IR" sz="3200" dirty="0" smtClean="0">
                <a:cs typeface="B Nazanin" panose="00000400000000000000" pitchFamily="2" charset="-78"/>
              </a:rPr>
              <a:t>ضایعات </a:t>
            </a:r>
            <a:r>
              <a:rPr lang="fa-IR" sz="3200" dirty="0">
                <a:cs typeface="B Nazanin" panose="00000400000000000000" pitchFamily="2" charset="-78"/>
              </a:rPr>
              <a:t>پوستی عفونی در افراد مبتلا به دیابت</a:t>
            </a:r>
            <a:br>
              <a:rPr lang="fa-IR" sz="3200" dirty="0">
                <a:cs typeface="B Nazanin" panose="00000400000000000000" pitchFamily="2" charset="-78"/>
              </a:rPr>
            </a:br>
            <a:r>
              <a:rPr lang="en-US" sz="3200" dirty="0" smtClean="0">
                <a:cs typeface="B Nazanin" panose="00000400000000000000" pitchFamily="2" charset="-78"/>
              </a:rPr>
              <a:t>- </a:t>
            </a:r>
            <a:r>
              <a:rPr lang="fa-IR" sz="3200" dirty="0" smtClean="0">
                <a:cs typeface="B Nazanin" panose="00000400000000000000" pitchFamily="2" charset="-78"/>
              </a:rPr>
              <a:t>بند </a:t>
            </a:r>
            <a:r>
              <a:rPr lang="fa-IR" sz="3200" dirty="0">
                <a:cs typeface="B Nazanin" panose="00000400000000000000" pitchFamily="2" charset="-78"/>
              </a:rPr>
              <a:t>ناف عفونی در نوزادان مادرانی که به طور کامل واکسینه نشده‌اند.</a:t>
            </a:r>
            <a:br>
              <a:rPr lang="fa-IR" sz="3200" dirty="0">
                <a:cs typeface="B Nazanin" panose="00000400000000000000" pitchFamily="2" charset="-78"/>
              </a:rPr>
            </a:br>
            <a:r>
              <a:rPr lang="en-US" sz="3200" dirty="0" smtClean="0">
                <a:cs typeface="B Nazanin" panose="00000400000000000000" pitchFamily="2" charset="-78"/>
              </a:rPr>
              <a:t>- </a:t>
            </a:r>
            <a:r>
              <a:rPr lang="fa-IR" sz="3200" dirty="0" smtClean="0">
                <a:cs typeface="B Nazanin" panose="00000400000000000000" pitchFamily="2" charset="-78"/>
              </a:rPr>
              <a:t>استفاده </a:t>
            </a:r>
            <a:r>
              <a:rPr lang="fa-IR" sz="3200" dirty="0">
                <a:cs typeface="B Nazanin" panose="00000400000000000000" pitchFamily="2" charset="-78"/>
              </a:rPr>
              <a:t>از سوزن‌های مشترک و غیر بهداشتی برای مصرف مواد مخدر</a:t>
            </a:r>
            <a:br>
              <a:rPr lang="fa-IR" sz="3200" dirty="0">
                <a:cs typeface="B Nazanin" panose="00000400000000000000" pitchFamily="2" charset="-78"/>
              </a:rPr>
            </a:br>
            <a:endParaRPr lang="en-US" sz="3200" dirty="0">
              <a:cs typeface="B Nazanin" panose="00000400000000000000" pitchFamily="2" charset="-78"/>
            </a:endParaRPr>
          </a:p>
        </p:txBody>
      </p:sp>
      <p:sp>
        <p:nvSpPr>
          <p:cNvPr id="2" name="TextBox 1"/>
          <p:cNvSpPr txBox="1"/>
          <p:nvPr/>
        </p:nvSpPr>
        <p:spPr>
          <a:xfrm>
            <a:off x="2759825" y="357447"/>
            <a:ext cx="6891251" cy="707886"/>
          </a:xfrm>
          <a:prstGeom prst="rect">
            <a:avLst/>
          </a:prstGeom>
          <a:noFill/>
        </p:spPr>
        <p:txBody>
          <a:bodyPr wrap="square" rtlCol="1">
            <a:spAutoFit/>
          </a:bodyPr>
          <a:lstStyle/>
          <a:p>
            <a:pPr algn="r" rtl="1"/>
            <a:r>
              <a:rPr lang="fa-IR" sz="4000" b="1" dirty="0">
                <a:cs typeface="B Titr" panose="00000700000000000000" pitchFamily="2" charset="-78"/>
              </a:rPr>
              <a:t>عوامل خطر بیماری </a:t>
            </a:r>
            <a:r>
              <a:rPr lang="fa-IR" sz="4000" b="1" dirty="0" smtClean="0">
                <a:cs typeface="B Titr" panose="00000700000000000000" pitchFamily="2" charset="-78"/>
              </a:rPr>
              <a:t>کزاز:</a:t>
            </a:r>
            <a:endParaRPr lang="fa-IR" sz="4000" dirty="0">
              <a:cs typeface="B Titr" panose="00000700000000000000" pitchFamily="2" charset="-78"/>
            </a:endParaRPr>
          </a:p>
        </p:txBody>
      </p:sp>
    </p:spTree>
    <p:extLst>
      <p:ext uri="{BB962C8B-B14F-4D97-AF65-F5344CB8AC3E}">
        <p14:creationId xmlns:p14="http://schemas.microsoft.com/office/powerpoint/2010/main" val="12505807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13904" y="1269991"/>
            <a:ext cx="10133215" cy="2294168"/>
          </a:xfrm>
        </p:spPr>
        <p:txBody>
          <a:bodyPr>
            <a:noAutofit/>
          </a:bodyPr>
          <a:lstStyle/>
          <a:p>
            <a:pPr algn="r"/>
            <a:r>
              <a:rPr lang="fa-IR" sz="3200" b="1" dirty="0" smtClean="0">
                <a:cs typeface="B Nazanin" panose="00000400000000000000" pitchFamily="2" charset="-78"/>
              </a:rPr>
              <a:t>‏</a:t>
            </a:r>
            <a:r>
              <a:rPr lang="fa-IR" sz="3200" b="1" dirty="0">
                <a:cs typeface="B Nazanin" panose="00000400000000000000" pitchFamily="2" charset="-78"/>
              </a:rPr>
              <a:t/>
            </a:r>
            <a:br>
              <a:rPr lang="fa-IR" sz="3200" b="1" dirty="0">
                <a:cs typeface="B Nazanin" panose="00000400000000000000" pitchFamily="2" charset="-78"/>
              </a:rPr>
            </a:br>
            <a:r>
              <a:rPr lang="fa-IR" sz="4000" dirty="0">
                <a:cs typeface="B Nazanin" panose="00000400000000000000" pitchFamily="2" charset="-78"/>
              </a:rPr>
              <a:t>ابتلا به کزاز را می‌توان از طریق ایمن سازی با واکسن‌های حاوی سم کزاز </a:t>
            </a:r>
            <a:r>
              <a:rPr lang="fa-IR" sz="4000" dirty="0" smtClean="0">
                <a:cs typeface="B Nazanin" panose="00000400000000000000" pitchFamily="2" charset="-78"/>
              </a:rPr>
              <a:t>که </a:t>
            </a:r>
            <a:r>
              <a:rPr lang="fa-IR" sz="4000" dirty="0">
                <a:cs typeface="B Nazanin" panose="00000400000000000000" pitchFamily="2" charset="-78"/>
              </a:rPr>
              <a:t>در دوره‌های زمانی‌ مشخص شده تزریق می‌شود پیشگیری کرد. واکسیناسیون بهترین راه برای پیشگیری از کزاز است.</a:t>
            </a:r>
            <a:br>
              <a:rPr lang="fa-IR" sz="4000" dirty="0">
                <a:cs typeface="B Nazanin" panose="00000400000000000000" pitchFamily="2" charset="-78"/>
              </a:rPr>
            </a:br>
            <a:endParaRPr lang="en-US" sz="4000" dirty="0">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7428" y="3532909"/>
            <a:ext cx="4097482" cy="2739631"/>
          </a:xfrm>
          <a:prstGeom prst="rect">
            <a:avLst/>
          </a:prstGeom>
        </p:spPr>
      </p:pic>
      <p:sp>
        <p:nvSpPr>
          <p:cNvPr id="2" name="TextBox 1"/>
          <p:cNvSpPr txBox="1"/>
          <p:nvPr/>
        </p:nvSpPr>
        <p:spPr>
          <a:xfrm>
            <a:off x="3840480" y="315884"/>
            <a:ext cx="6991004" cy="954107"/>
          </a:xfrm>
          <a:prstGeom prst="rect">
            <a:avLst/>
          </a:prstGeom>
          <a:noFill/>
        </p:spPr>
        <p:txBody>
          <a:bodyPr wrap="square" rtlCol="1">
            <a:spAutoFit/>
          </a:bodyPr>
          <a:lstStyle/>
          <a:p>
            <a:pPr algn="r" rtl="1"/>
            <a:r>
              <a:rPr lang="fa-IR" sz="2800" b="1">
                <a:cs typeface="B Titr" panose="00000700000000000000" pitchFamily="2" charset="-78"/>
              </a:rPr>
              <a:t>راه های پیشگیری از ابتلا به بیماری کزاز</a:t>
            </a:r>
            <a:r>
              <a:rPr lang="en-US" sz="2800" b="1">
                <a:cs typeface="B Titr" panose="00000700000000000000" pitchFamily="2" charset="-78"/>
              </a:rPr>
              <a:t/>
            </a:r>
            <a:br>
              <a:rPr lang="en-US" sz="2800" b="1">
                <a:cs typeface="B Titr" panose="00000700000000000000" pitchFamily="2" charset="-78"/>
              </a:rPr>
            </a:br>
            <a:endParaRPr lang="fa-IR" sz="2800" dirty="0">
              <a:cs typeface="B Titr" panose="00000700000000000000" pitchFamily="2" charset="-78"/>
            </a:endParaRPr>
          </a:p>
        </p:txBody>
      </p:sp>
    </p:spTree>
    <p:extLst>
      <p:ext uri="{BB962C8B-B14F-4D97-AF65-F5344CB8AC3E}">
        <p14:creationId xmlns:p14="http://schemas.microsoft.com/office/powerpoint/2010/main" val="28482690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13411" y="1055716"/>
            <a:ext cx="9144000" cy="3557567"/>
          </a:xfrm>
        </p:spPr>
        <p:txBody>
          <a:bodyPr>
            <a:noAutofit/>
          </a:bodyPr>
          <a:lstStyle/>
          <a:p>
            <a:pPr algn="r" rtl="1">
              <a:lnSpc>
                <a:spcPct val="200000"/>
              </a:lnSpc>
            </a:pPr>
            <a:r>
              <a:rPr lang="fa-IR" sz="2400" dirty="0" smtClean="0">
                <a:cs typeface="B Nazanin" panose="00000400000000000000" pitchFamily="2" charset="-78"/>
              </a:rPr>
              <a:t> سه </a:t>
            </a:r>
            <a:r>
              <a:rPr lang="fa-IR" sz="2400" dirty="0">
                <a:cs typeface="B Nazanin" panose="00000400000000000000" pitchFamily="2" charset="-78"/>
              </a:rPr>
              <a:t>نوع </a:t>
            </a:r>
            <a:r>
              <a:rPr lang="fa-IR" sz="2400" dirty="0" smtClean="0">
                <a:cs typeface="B Nazanin" panose="00000400000000000000" pitchFamily="2" charset="-78"/>
              </a:rPr>
              <a:t>واکسن موجود بر علیه کزاز عبارتند از :</a:t>
            </a:r>
            <a:r>
              <a:rPr lang="en-US" sz="2400" dirty="0" smtClean="0">
                <a:cs typeface="B Nazanin" panose="00000400000000000000" pitchFamily="2" charset="-78"/>
              </a:rPr>
              <a:t/>
            </a:r>
            <a:br>
              <a:rPr lang="en-US" sz="2400" dirty="0" smtClean="0">
                <a:cs typeface="B Nazanin" panose="00000400000000000000" pitchFamily="2" charset="-78"/>
              </a:rPr>
            </a:br>
            <a:r>
              <a:rPr lang="fa-IR" sz="2400" dirty="0" smtClean="0">
                <a:cs typeface="B Nazanin" panose="00000400000000000000" pitchFamily="2" charset="-78"/>
              </a:rPr>
              <a:t>واکسن‌های </a:t>
            </a:r>
            <a:r>
              <a:rPr lang="fa-IR" sz="2400" dirty="0">
                <a:cs typeface="B Nazanin" panose="00000400000000000000" pitchFamily="2" charset="-78"/>
              </a:rPr>
              <a:t>دیفتری، کزاز و سیاه سرفه </a:t>
            </a:r>
            <a:r>
              <a:rPr lang="en-US" sz="2400" dirty="0" err="1" smtClean="0">
                <a:cs typeface="B Nazanin" panose="00000400000000000000" pitchFamily="2" charset="-78"/>
              </a:rPr>
              <a:t>DTaP</a:t>
            </a:r>
            <a:r>
              <a:rPr lang="en-US" sz="2400" dirty="0" smtClean="0">
                <a:cs typeface="B Nazanin" panose="00000400000000000000" pitchFamily="2" charset="-78"/>
              </a:rPr>
              <a:t/>
            </a:r>
            <a:br>
              <a:rPr lang="en-US" sz="2400" dirty="0" smtClean="0">
                <a:cs typeface="B Nazanin" panose="00000400000000000000" pitchFamily="2" charset="-78"/>
              </a:rPr>
            </a:br>
            <a:r>
              <a:rPr lang="fa-IR" sz="2400" dirty="0" smtClean="0">
                <a:cs typeface="B Nazanin" panose="00000400000000000000" pitchFamily="2" charset="-78"/>
              </a:rPr>
              <a:t>واکسن </a:t>
            </a:r>
            <a:r>
              <a:rPr lang="fa-IR" sz="2400" dirty="0">
                <a:cs typeface="B Nazanin" panose="00000400000000000000" pitchFamily="2" charset="-78"/>
              </a:rPr>
              <a:t>کزاز، دیفتری و سیاه سرفه </a:t>
            </a:r>
            <a:r>
              <a:rPr lang="en-US" sz="2400" dirty="0" err="1" smtClean="0">
                <a:cs typeface="B Nazanin" panose="00000400000000000000" pitchFamily="2" charset="-78"/>
              </a:rPr>
              <a:t>Tdap</a:t>
            </a:r>
            <a:r>
              <a:rPr lang="en-US" sz="2400" dirty="0">
                <a:cs typeface="B Nazanin" panose="00000400000000000000" pitchFamily="2" charset="-78"/>
              </a:rPr>
              <a:t/>
            </a:r>
            <a:br>
              <a:rPr lang="en-US" sz="2400" dirty="0">
                <a:cs typeface="B Nazanin" panose="00000400000000000000" pitchFamily="2" charset="-78"/>
              </a:rPr>
            </a:br>
            <a:r>
              <a:rPr lang="fa-IR" sz="2400" dirty="0">
                <a:cs typeface="B Nazanin" panose="00000400000000000000" pitchFamily="2" charset="-78"/>
              </a:rPr>
              <a:t>واکسن کزاز و دیفتری </a:t>
            </a:r>
            <a:r>
              <a:rPr lang="en-US" sz="2400" dirty="0" smtClean="0">
                <a:cs typeface="B Nazanin" panose="00000400000000000000" pitchFamily="2" charset="-78"/>
              </a:rPr>
              <a:t>Td</a:t>
            </a:r>
            <a:r>
              <a:rPr lang="en-US" sz="2400" dirty="0">
                <a:cs typeface="B Nazanin" panose="00000400000000000000" pitchFamily="2" charset="-78"/>
              </a:rPr>
              <a:t/>
            </a:r>
            <a:br>
              <a:rPr lang="en-US" sz="2400" dirty="0">
                <a:cs typeface="B Nazanin" panose="00000400000000000000" pitchFamily="2" charset="-78"/>
              </a:rPr>
            </a:br>
            <a:endParaRPr lang="en-US" sz="2400" dirty="0">
              <a:cs typeface="B Nazanin" panose="00000400000000000000" pitchFamily="2" charset="-78"/>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24137"/>
          <a:stretch/>
        </p:blipFill>
        <p:spPr>
          <a:xfrm>
            <a:off x="1129145" y="2901067"/>
            <a:ext cx="4964084" cy="3424433"/>
          </a:xfrm>
          <a:prstGeom prst="rect">
            <a:avLst/>
          </a:prstGeom>
        </p:spPr>
      </p:pic>
      <p:sp>
        <p:nvSpPr>
          <p:cNvPr id="3" name="TextBox 2"/>
          <p:cNvSpPr txBox="1"/>
          <p:nvPr/>
        </p:nvSpPr>
        <p:spPr>
          <a:xfrm>
            <a:off x="6093229" y="354564"/>
            <a:ext cx="3998422" cy="584775"/>
          </a:xfrm>
          <a:prstGeom prst="rect">
            <a:avLst/>
          </a:prstGeom>
          <a:noFill/>
        </p:spPr>
        <p:txBody>
          <a:bodyPr wrap="square" rtlCol="1">
            <a:spAutoFit/>
          </a:bodyPr>
          <a:lstStyle/>
          <a:p>
            <a:pPr algn="r" rtl="1"/>
            <a:r>
              <a:rPr lang="fa-IR" sz="3200" b="1" dirty="0">
                <a:cs typeface="B Titr" panose="00000700000000000000" pitchFamily="2" charset="-78"/>
              </a:rPr>
              <a:t>واکسن </a:t>
            </a:r>
            <a:r>
              <a:rPr lang="fa-IR" sz="3200" b="1" dirty="0" smtClean="0">
                <a:cs typeface="B Titr" panose="00000700000000000000" pitchFamily="2" charset="-78"/>
              </a:rPr>
              <a:t>کزاز:</a:t>
            </a:r>
            <a:endParaRPr lang="fa-IR" sz="3200" dirty="0">
              <a:cs typeface="B Titr" panose="00000700000000000000" pitchFamily="2" charset="-78"/>
            </a:endParaRPr>
          </a:p>
        </p:txBody>
      </p:sp>
    </p:spTree>
    <p:extLst>
      <p:ext uri="{BB962C8B-B14F-4D97-AF65-F5344CB8AC3E}">
        <p14:creationId xmlns:p14="http://schemas.microsoft.com/office/powerpoint/2010/main" val="31271567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73827"/>
            <a:ext cx="9144000" cy="615142"/>
          </a:xfrm>
        </p:spPr>
        <p:txBody>
          <a:bodyPr>
            <a:normAutofit/>
          </a:bodyPr>
          <a:lstStyle/>
          <a:p>
            <a:pPr algn="r"/>
            <a:r>
              <a:rPr lang="fa-IR" sz="4000" dirty="0">
                <a:cs typeface="B Titr" panose="00000700000000000000" pitchFamily="2" charset="-78"/>
              </a:rPr>
              <a:t>زمان تزریق واکسن </a:t>
            </a:r>
            <a:r>
              <a:rPr lang="fa-IR" sz="4000" dirty="0" smtClean="0">
                <a:cs typeface="B Titr" panose="00000700000000000000" pitchFamily="2" charset="-78"/>
              </a:rPr>
              <a:t>کزاز:</a:t>
            </a:r>
            <a:r>
              <a:rPr lang="fa-IR" sz="4000" dirty="0">
                <a:cs typeface="B Nazanin" panose="00000400000000000000" pitchFamily="2" charset="-78"/>
              </a:rPr>
              <a:t> </a:t>
            </a:r>
            <a:endParaRPr lang="en-US" sz="4000" dirty="0">
              <a:cs typeface="B Nazanin" panose="00000400000000000000" pitchFamily="2" charset="-78"/>
            </a:endParaRPr>
          </a:p>
        </p:txBody>
      </p:sp>
      <p:sp>
        <p:nvSpPr>
          <p:cNvPr id="4" name="Subtitle 3"/>
          <p:cNvSpPr>
            <a:spLocks noGrp="1"/>
          </p:cNvSpPr>
          <p:nvPr>
            <p:ph type="subTitle" idx="1"/>
          </p:nvPr>
        </p:nvSpPr>
        <p:spPr>
          <a:xfrm>
            <a:off x="490451" y="1088969"/>
            <a:ext cx="10310553" cy="4362994"/>
          </a:xfrm>
        </p:spPr>
        <p:txBody>
          <a:bodyPr>
            <a:noAutofit/>
          </a:bodyPr>
          <a:lstStyle/>
          <a:p>
            <a:pPr algn="r" rtl="1"/>
            <a:r>
              <a:rPr lang="fa-IR" sz="1800" dirty="0">
                <a:solidFill>
                  <a:schemeClr val="tx1"/>
                </a:solidFill>
                <a:cs typeface="B Nazanin" panose="00000400000000000000" pitchFamily="2" charset="-78"/>
              </a:rPr>
              <a:t>سری </a:t>
            </a:r>
            <a:r>
              <a:rPr lang="en-US" sz="1800" dirty="0" err="1">
                <a:solidFill>
                  <a:schemeClr val="tx1"/>
                </a:solidFill>
                <a:cs typeface="B Nazanin" panose="00000400000000000000" pitchFamily="2" charset="-78"/>
              </a:rPr>
              <a:t>DTaP</a:t>
            </a:r>
            <a:r>
              <a:rPr lang="en-US" sz="1800" dirty="0">
                <a:solidFill>
                  <a:schemeClr val="tx1"/>
                </a:solidFill>
                <a:cs typeface="B Nazanin" panose="00000400000000000000" pitchFamily="2" charset="-78"/>
              </a:rPr>
              <a:t> </a:t>
            </a:r>
            <a:r>
              <a:rPr lang="fa-IR" sz="1800" dirty="0">
                <a:solidFill>
                  <a:schemeClr val="tx1"/>
                </a:solidFill>
                <a:cs typeface="B Nazanin" panose="00000400000000000000" pitchFamily="2" charset="-78"/>
              </a:rPr>
              <a:t>توصیه شده </a:t>
            </a:r>
            <a:r>
              <a:rPr lang="fa-IR" sz="1800" dirty="0">
                <a:solidFill>
                  <a:srgbClr val="FF0000"/>
                </a:solidFill>
                <a:cs typeface="B Nazanin" panose="00000400000000000000" pitchFamily="2" charset="-78"/>
              </a:rPr>
              <a:t>۵ دوز </a:t>
            </a:r>
            <a:r>
              <a:rPr lang="fa-IR" sz="1800" dirty="0">
                <a:solidFill>
                  <a:schemeClr val="tx1"/>
                </a:solidFill>
                <a:cs typeface="B Nazanin" panose="00000400000000000000" pitchFamily="2" charset="-78"/>
              </a:rPr>
              <a:t>است که </a:t>
            </a:r>
            <a:r>
              <a:rPr lang="fa-IR" sz="1800" dirty="0">
                <a:solidFill>
                  <a:srgbClr val="FF0000"/>
                </a:solidFill>
                <a:cs typeface="B Nazanin" panose="00000400000000000000" pitchFamily="2" charset="-78"/>
              </a:rPr>
              <a:t>در ۲، ۴ و ۶ ماهگی، ۱۵ تا ۱۸ ماهگی و ۴ تا ۶ سال تجویز می‌شود</a:t>
            </a:r>
            <a:r>
              <a:rPr lang="fa-IR" sz="1800" dirty="0" smtClean="0">
                <a:solidFill>
                  <a:schemeClr val="tx1"/>
                </a:solidFill>
                <a:cs typeface="B Nazanin" panose="00000400000000000000" pitchFamily="2" charset="-78"/>
              </a:rPr>
              <a:t>.</a:t>
            </a:r>
          </a:p>
          <a:p>
            <a:pPr algn="r" rtl="1"/>
            <a:r>
              <a:rPr lang="fa-IR" sz="1800" b="1" dirty="0">
                <a:solidFill>
                  <a:srgbClr val="FF0000"/>
                </a:solidFill>
                <a:cs typeface="B Nazanin" panose="00000400000000000000" pitchFamily="2" charset="-78"/>
              </a:rPr>
              <a:t>واکسن ۱۵ سالگی مدرسه</a:t>
            </a:r>
          </a:p>
          <a:p>
            <a:pPr algn="r" rtl="1"/>
            <a:r>
              <a:rPr lang="fa-IR" sz="1800" dirty="0">
                <a:solidFill>
                  <a:schemeClr val="tx1"/>
                </a:solidFill>
                <a:cs typeface="B Nazanin" panose="00000400000000000000" pitchFamily="2" charset="-78"/>
              </a:rPr>
              <a:t>واکسن پیشگیری از ابتلا سرخک، اوریون، سرخجه (</a:t>
            </a:r>
            <a:r>
              <a:rPr lang="en-US" sz="1800" dirty="0">
                <a:solidFill>
                  <a:schemeClr val="tx1"/>
                </a:solidFill>
                <a:cs typeface="B Nazanin" panose="00000400000000000000" pitchFamily="2" charset="-78"/>
              </a:rPr>
              <a:t>MMR)، </a:t>
            </a:r>
            <a:r>
              <a:rPr lang="fa-IR" sz="1800" dirty="0">
                <a:solidFill>
                  <a:schemeClr val="tx1"/>
                </a:solidFill>
                <a:cs typeface="B Nazanin" panose="00000400000000000000" pitchFamily="2" charset="-78"/>
              </a:rPr>
              <a:t>بیماری مننگوکوکی (</a:t>
            </a:r>
            <a:r>
              <a:rPr lang="en-US" sz="1800" dirty="0" err="1">
                <a:solidFill>
                  <a:schemeClr val="tx1"/>
                </a:solidFill>
                <a:cs typeface="B Nazanin" panose="00000400000000000000" pitchFamily="2" charset="-78"/>
              </a:rPr>
              <a:t>MenACWY</a:t>
            </a:r>
            <a:r>
              <a:rPr lang="en-US" sz="1800" dirty="0">
                <a:solidFill>
                  <a:schemeClr val="tx1"/>
                </a:solidFill>
                <a:cs typeface="B Nazanin" panose="00000400000000000000" pitchFamily="2" charset="-78"/>
              </a:rPr>
              <a:t>)، </a:t>
            </a:r>
            <a:r>
              <a:rPr lang="fa-IR" sz="1800" dirty="0">
                <a:solidFill>
                  <a:schemeClr val="tx1"/>
                </a:solidFill>
                <a:cs typeface="B Nazanin" panose="00000400000000000000" pitchFamily="2" charset="-78"/>
              </a:rPr>
              <a:t>فلج اطفال (</a:t>
            </a:r>
            <a:r>
              <a:rPr lang="en-US" sz="1800" dirty="0">
                <a:solidFill>
                  <a:schemeClr val="tx1"/>
                </a:solidFill>
                <a:cs typeface="B Nazanin" panose="00000400000000000000" pitchFamily="2" charset="-78"/>
              </a:rPr>
              <a:t>IPV)، </a:t>
            </a:r>
            <a:r>
              <a:rPr lang="fa-IR" sz="1800" dirty="0">
                <a:solidFill>
                  <a:schemeClr val="tx1"/>
                </a:solidFill>
                <a:cs typeface="B Nazanin" panose="00000400000000000000" pitchFamily="2" charset="-78"/>
              </a:rPr>
              <a:t>کزاز، دیفتری و سیاه سرفه باید در این سن و در طول دوران مدرسه دریافت شود</a:t>
            </a:r>
            <a:r>
              <a:rPr lang="fa-IR" sz="1800" dirty="0" smtClean="0">
                <a:solidFill>
                  <a:schemeClr val="tx1"/>
                </a:solidFill>
                <a:cs typeface="B Nazanin" panose="00000400000000000000" pitchFamily="2" charset="-78"/>
              </a:rPr>
              <a:t>.</a:t>
            </a:r>
          </a:p>
          <a:p>
            <a:pPr algn="r" rtl="1"/>
            <a:r>
              <a:rPr lang="fa-IR" sz="1800" b="1" dirty="0">
                <a:solidFill>
                  <a:srgbClr val="FF0000"/>
                </a:solidFill>
                <a:cs typeface="B Nazanin" panose="00000400000000000000" pitchFamily="2" charset="-78"/>
              </a:rPr>
              <a:t>واکسن کزاز برای ازدواج</a:t>
            </a:r>
          </a:p>
          <a:p>
            <a:pPr algn="r" rtl="1"/>
            <a:r>
              <a:rPr lang="fa-IR" sz="1800" dirty="0">
                <a:solidFill>
                  <a:schemeClr val="tx1"/>
                </a:solidFill>
                <a:cs typeface="B Nazanin" panose="00000400000000000000" pitchFamily="2" charset="-78"/>
              </a:rPr>
              <a:t>معمولاً به زنان در سنین باروری (۱۵ تا ۴۴ سال) و به منظور محافظت و پیشگیری از ابتلا به کزاز مادر و نوزاد در سال‌های آینده واکسن توکسوئید کزاز تزریق می‌شود</a:t>
            </a:r>
            <a:r>
              <a:rPr lang="fa-IR" sz="1800" dirty="0" smtClean="0">
                <a:solidFill>
                  <a:schemeClr val="tx1"/>
                </a:solidFill>
                <a:cs typeface="B Nazanin" panose="00000400000000000000" pitchFamily="2" charset="-78"/>
              </a:rPr>
              <a:t>.</a:t>
            </a:r>
          </a:p>
          <a:p>
            <a:pPr algn="r" rtl="1"/>
            <a:r>
              <a:rPr lang="fa-IR" sz="1800" b="1" dirty="0">
                <a:solidFill>
                  <a:srgbClr val="FF0000"/>
                </a:solidFill>
                <a:cs typeface="B Nazanin" panose="00000400000000000000" pitchFamily="2" charset="-78"/>
              </a:rPr>
              <a:t>واکسن کزاز در بارداری</a:t>
            </a:r>
          </a:p>
          <a:p>
            <a:pPr algn="r" rtl="1"/>
            <a:r>
              <a:rPr lang="fa-IR" sz="1800" dirty="0">
                <a:solidFill>
                  <a:schemeClr val="tx1"/>
                </a:solidFill>
                <a:cs typeface="B Nazanin" panose="00000400000000000000" pitchFamily="2" charset="-78"/>
              </a:rPr>
              <a:t>واکسیناسیون زنان باردار با دوز سم دیفتری کاهش یافته و واکسن سیاه سرفه بدون سلول (</a:t>
            </a:r>
            <a:r>
              <a:rPr lang="en-US" sz="1800" dirty="0" err="1">
                <a:solidFill>
                  <a:schemeClr val="tx1"/>
                </a:solidFill>
                <a:cs typeface="B Nazanin" panose="00000400000000000000" pitchFamily="2" charset="-78"/>
              </a:rPr>
              <a:t>Tdap</a:t>
            </a:r>
            <a:r>
              <a:rPr lang="en-US" sz="1800" dirty="0">
                <a:solidFill>
                  <a:schemeClr val="tx1"/>
                </a:solidFill>
                <a:cs typeface="B Nazanin" panose="00000400000000000000" pitchFamily="2" charset="-78"/>
              </a:rPr>
              <a:t>) </a:t>
            </a:r>
            <a:r>
              <a:rPr lang="fa-IR" sz="1800" dirty="0">
                <a:solidFill>
                  <a:schemeClr val="tx1"/>
                </a:solidFill>
                <a:cs typeface="B Nazanin" panose="00000400000000000000" pitchFamily="2" charset="-78"/>
              </a:rPr>
              <a:t>در طول بارداری و ترجیحاً در اوایل هفته‌های ۲۷ تا ۳۶ بارداری است</a:t>
            </a:r>
            <a:r>
              <a:rPr lang="fa-IR" sz="1800" dirty="0" smtClean="0">
                <a:solidFill>
                  <a:schemeClr val="tx1"/>
                </a:solidFill>
                <a:cs typeface="B Nazanin" panose="00000400000000000000" pitchFamily="2" charset="-78"/>
              </a:rPr>
              <a:t>.</a:t>
            </a:r>
          </a:p>
          <a:p>
            <a:pPr algn="r" rtl="1"/>
            <a:r>
              <a:rPr lang="fa-IR" sz="1800" b="1" dirty="0">
                <a:solidFill>
                  <a:srgbClr val="FF0000"/>
                </a:solidFill>
                <a:cs typeface="B Nazanin" panose="00000400000000000000" pitchFamily="2" charset="-78"/>
              </a:rPr>
              <a:t>واکسن کزاز بعد از زخم</a:t>
            </a:r>
          </a:p>
          <a:p>
            <a:pPr algn="r" rtl="1"/>
            <a:r>
              <a:rPr lang="fa-IR" sz="1800" dirty="0">
                <a:solidFill>
                  <a:schemeClr val="tx1"/>
                </a:solidFill>
                <a:cs typeface="B Nazanin" panose="00000400000000000000" pitchFamily="2" charset="-78"/>
              </a:rPr>
              <a:t>افرادی که در هر نقطه از بدن خود دچار زخم شده‌اند اما تاکنون واکسن کزاز دریافت نکرده‌اند باید سریعا واکسن بزنند.</a:t>
            </a:r>
          </a:p>
          <a:p>
            <a:pPr algn="r" rtl="1"/>
            <a:r>
              <a:rPr lang="fa-IR" sz="1800" b="1" dirty="0">
                <a:solidFill>
                  <a:schemeClr val="tx1"/>
                </a:solidFill>
                <a:cs typeface="B Nazanin" panose="00000400000000000000" pitchFamily="2" charset="-78"/>
              </a:rPr>
              <a:t>تزریق روتین تقویت </a:t>
            </a:r>
            <a:r>
              <a:rPr lang="fa-IR" sz="1800" b="1" dirty="0" smtClean="0">
                <a:solidFill>
                  <a:schemeClr val="tx1"/>
                </a:solidFill>
                <a:cs typeface="B Nazanin" panose="00000400000000000000" pitchFamily="2" charset="-78"/>
              </a:rPr>
              <a:t>کننده:</a:t>
            </a:r>
            <a:r>
              <a:rPr lang="fa-IR" sz="1800" dirty="0" smtClean="0">
                <a:solidFill>
                  <a:schemeClr val="tx1"/>
                </a:solidFill>
                <a:cs typeface="B Nazanin" panose="00000400000000000000" pitchFamily="2" charset="-78"/>
              </a:rPr>
              <a:t>۰.۵ </a:t>
            </a:r>
            <a:r>
              <a:rPr lang="fa-IR" sz="1800" dirty="0">
                <a:solidFill>
                  <a:schemeClr val="tx1"/>
                </a:solidFill>
                <a:cs typeface="B Nazanin" panose="00000400000000000000" pitchFamily="2" charset="-78"/>
              </a:rPr>
              <a:t>میلی لیتر ۱۰ سال پس از اتمام دوره‌های اولیه و هر ۱۰ سال یک بار</a:t>
            </a:r>
          </a:p>
          <a:p>
            <a:pPr algn="r" rtl="1"/>
            <a:endParaRPr lang="fa-IR" sz="1800" dirty="0">
              <a:solidFill>
                <a:schemeClr val="tx1"/>
              </a:solidFill>
              <a:cs typeface="B Nazanin" panose="00000400000000000000" pitchFamily="2" charset="-78"/>
            </a:endParaRPr>
          </a:p>
          <a:p>
            <a:pPr algn="r" rtl="1"/>
            <a:endParaRPr lang="fa-IR" sz="1600" dirty="0">
              <a:solidFill>
                <a:schemeClr val="tx1"/>
              </a:solidFill>
              <a:cs typeface="B Nazanin" panose="00000400000000000000" pitchFamily="2" charset="-78"/>
            </a:endParaRPr>
          </a:p>
          <a:p>
            <a:pPr algn="r" rtl="1"/>
            <a:endParaRPr lang="fa-IR" sz="1600" dirty="0">
              <a:solidFill>
                <a:schemeClr val="tx1"/>
              </a:solidFill>
              <a:cs typeface="B Nazanin" panose="00000400000000000000" pitchFamily="2" charset="-78"/>
            </a:endParaRPr>
          </a:p>
          <a:p>
            <a:pPr algn="r" rtl="1"/>
            <a:endParaRPr lang="en-US" sz="1600" dirty="0">
              <a:cs typeface="B Nazanin" panose="00000400000000000000" pitchFamily="2" charset="-78"/>
            </a:endParaRPr>
          </a:p>
        </p:txBody>
      </p:sp>
    </p:spTree>
    <p:extLst>
      <p:ext uri="{BB962C8B-B14F-4D97-AF65-F5344CB8AC3E}">
        <p14:creationId xmlns:p14="http://schemas.microsoft.com/office/powerpoint/2010/main" val="2203529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36588" y="228600"/>
            <a:ext cx="9771062" cy="798513"/>
          </a:xfrm>
        </p:spPr>
        <p:txBody>
          <a:bodyPr/>
          <a:lstStyle/>
          <a:p>
            <a:pPr algn="r" rtl="1"/>
            <a:r>
              <a:rPr lang="fa-IR" altLang="en-US" sz="2800" b="1" dirty="0" smtClean="0">
                <a:solidFill>
                  <a:schemeClr val="tx1"/>
                </a:solidFill>
                <a:cs typeface="B Titr" panose="00000700000000000000" pitchFamily="2" charset="-78"/>
              </a:rPr>
              <a:t>جدول برنامه واکسیناسیون </a:t>
            </a:r>
            <a:r>
              <a:rPr lang="fa-IR" altLang="en-US" sz="2800" b="1" dirty="0" smtClean="0">
                <a:cs typeface="B Titr" panose="00000700000000000000" pitchFamily="2" charset="-78"/>
              </a:rPr>
              <a:t>کودکان در ایران :1403</a:t>
            </a:r>
            <a:endParaRPr lang="en-US" altLang="en-US" sz="2800" b="1" dirty="0" smtClean="0">
              <a:cs typeface="B Titr" panose="00000700000000000000" pitchFamily="2" charset="-78"/>
            </a:endParaRPr>
          </a:p>
        </p:txBody>
      </p:sp>
      <p:graphicFrame>
        <p:nvGraphicFramePr>
          <p:cNvPr id="3" name="Table 2"/>
          <p:cNvGraphicFramePr>
            <a:graphicFrameLocks noGrp="1"/>
          </p:cNvGraphicFramePr>
          <p:nvPr/>
        </p:nvGraphicFramePr>
        <p:xfrm>
          <a:off x="982663" y="1323975"/>
          <a:ext cx="8723312" cy="4543423"/>
        </p:xfrm>
        <a:graphic>
          <a:graphicData uri="http://schemas.openxmlformats.org/drawingml/2006/table">
            <a:tbl>
              <a:tblPr rtl="1" firstRow="1" firstCol="1" bandRow="1"/>
              <a:tblGrid>
                <a:gridCol w="1202064">
                  <a:extLst>
                    <a:ext uri="{9D8B030D-6E8A-4147-A177-3AD203B41FA5}">
                      <a16:colId xmlns:a16="http://schemas.microsoft.com/office/drawing/2014/main" val="3330704603"/>
                    </a:ext>
                  </a:extLst>
                </a:gridCol>
                <a:gridCol w="7521248">
                  <a:extLst>
                    <a:ext uri="{9D8B030D-6E8A-4147-A177-3AD203B41FA5}">
                      <a16:colId xmlns:a16="http://schemas.microsoft.com/office/drawing/2014/main" val="724201578"/>
                    </a:ext>
                  </a:extLst>
                </a:gridCol>
              </a:tblGrid>
              <a:tr h="556037">
                <a:tc>
                  <a:txBody>
                    <a:bodyPr/>
                    <a:lstStyle/>
                    <a:p>
                      <a:pPr algn="ctr" rtl="1">
                        <a:lnSpc>
                          <a:spcPct val="107000"/>
                        </a:lnSpc>
                        <a:spcAft>
                          <a:spcPts val="800"/>
                        </a:spcAft>
                      </a:pPr>
                      <a:r>
                        <a:rPr lang="fa-IR" sz="1800" b="1" dirty="0">
                          <a:solidFill>
                            <a:srgbClr val="FFFFFF"/>
                          </a:solidFill>
                          <a:effectLst/>
                          <a:latin typeface="Calibri" panose="020F0502020204030204" pitchFamily="34" charset="0"/>
                          <a:ea typeface="Calibri" panose="020F0502020204030204" pitchFamily="34" charset="0"/>
                          <a:cs typeface="B Nazanin" panose="00000400000000000000" pitchFamily="2" charset="-78"/>
                        </a:rPr>
                        <a:t>سن کودک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tc>
                  <a:txBody>
                    <a:bodyPr/>
                    <a:lstStyle/>
                    <a:p>
                      <a:pPr algn="ctr" rtl="1">
                        <a:lnSpc>
                          <a:spcPct val="107000"/>
                        </a:lnSpc>
                        <a:spcAft>
                          <a:spcPts val="800"/>
                        </a:spcAft>
                      </a:pPr>
                      <a:r>
                        <a:rPr lang="fa-IR" sz="1800" b="1" dirty="0">
                          <a:solidFill>
                            <a:srgbClr val="FFFFFF"/>
                          </a:solidFill>
                          <a:effectLst/>
                          <a:latin typeface="Calibri" panose="020F0502020204030204" pitchFamily="34" charset="0"/>
                          <a:ea typeface="Calibri" panose="020F0502020204030204" pitchFamily="34" charset="0"/>
                          <a:cs typeface="B Nazanin" panose="00000400000000000000" pitchFamily="2" charset="-78"/>
                        </a:rPr>
                        <a:t>نوع واکسن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30A0"/>
                    </a:solidFill>
                  </a:tcPr>
                </a:tc>
                <a:extLst>
                  <a:ext uri="{0D108BD9-81ED-4DB2-BD59-A6C34878D82A}">
                    <a16:rowId xmlns:a16="http://schemas.microsoft.com/office/drawing/2014/main" val="1680814017"/>
                  </a:ext>
                </a:extLst>
              </a:tr>
              <a:tr h="566732">
                <a:tc>
                  <a:txBody>
                    <a:bodyPr/>
                    <a:lstStyle/>
                    <a:p>
                      <a:pPr algn="ctr" rtl="1">
                        <a:lnSpc>
                          <a:spcPct val="107000"/>
                        </a:lnSpc>
                        <a:spcAft>
                          <a:spcPts val="800"/>
                        </a:spcAft>
                      </a:pPr>
                      <a:r>
                        <a:rPr lang="fa-IR" sz="1800" b="1">
                          <a:effectLst/>
                          <a:latin typeface="Calibri" panose="020F0502020204030204" pitchFamily="34" charset="0"/>
                          <a:ea typeface="Calibri" panose="020F0502020204030204" pitchFamily="34" charset="0"/>
                          <a:cs typeface="B Nazanin" panose="00000400000000000000" pitchFamily="2" charset="-78"/>
                        </a:rPr>
                        <a:t>بدو تولد</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tc>
                  <a:txBody>
                    <a:bodyPr/>
                    <a:lstStyle/>
                    <a:p>
                      <a:pPr algn="just" rtl="1">
                        <a:lnSpc>
                          <a:spcPct val="107000"/>
                        </a:lnSpc>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هپاتیت ب، فلج اطفال خوراکی ، ب ث ژ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extLst>
                  <a:ext uri="{0D108BD9-81ED-4DB2-BD59-A6C34878D82A}">
                    <a16:rowId xmlns:a16="http://schemas.microsoft.com/office/drawing/2014/main" val="820197810"/>
                  </a:ext>
                </a:extLst>
              </a:tr>
              <a:tr h="586994">
                <a:tc>
                  <a:txBody>
                    <a:bodyPr/>
                    <a:lstStyle/>
                    <a:p>
                      <a:pPr algn="ctr" rtl="1">
                        <a:lnSpc>
                          <a:spcPct val="107000"/>
                        </a:lnSpc>
                        <a:spcAft>
                          <a:spcPts val="800"/>
                        </a:spcAft>
                      </a:pPr>
                      <a:r>
                        <a:rPr lang="ar-SA" sz="1800" b="1">
                          <a:effectLst/>
                          <a:latin typeface="Calibri" panose="020F0502020204030204" pitchFamily="34" charset="0"/>
                          <a:ea typeface="Calibri" panose="020F0502020204030204" pitchFamily="34" charset="0"/>
                          <a:cs typeface="B Nazanin" panose="00000400000000000000" pitchFamily="2" charset="-78"/>
                        </a:rPr>
                        <a:t>2</a:t>
                      </a:r>
                      <a:r>
                        <a:rPr lang="fa-IR" sz="1800" b="1">
                          <a:effectLst/>
                          <a:latin typeface="Calibri" panose="020F0502020204030204" pitchFamily="34" charset="0"/>
                          <a:ea typeface="Calibri" panose="020F0502020204030204" pitchFamily="34" charset="0"/>
                          <a:cs typeface="B Nazanin" panose="00000400000000000000" pitchFamily="2" charset="-78"/>
                        </a:rPr>
                        <a:t> ماهگی</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tc>
                  <a:txBody>
                    <a:bodyPr/>
                    <a:lstStyle/>
                    <a:p>
                      <a:pPr algn="just" rtl="1">
                        <a:lnSpc>
                          <a:spcPct val="107000"/>
                        </a:lnSpc>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فلج اطفال خوراکی ، پنج گانه (سه گانه+ هپاتیت ب+ هموفیلوس آنفلوانزا) ، پنوموکوک ، روتا ویروس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extLst>
                  <a:ext uri="{0D108BD9-81ED-4DB2-BD59-A6C34878D82A}">
                    <a16:rowId xmlns:a16="http://schemas.microsoft.com/office/drawing/2014/main" val="1012847192"/>
                  </a:ext>
                </a:extLst>
              </a:tr>
              <a:tr h="566732">
                <a:tc>
                  <a:txBody>
                    <a:bodyPr/>
                    <a:lstStyle/>
                    <a:p>
                      <a:pPr algn="ctr" rtl="1">
                        <a:lnSpc>
                          <a:spcPct val="107000"/>
                        </a:lnSpc>
                        <a:spcAft>
                          <a:spcPts val="800"/>
                        </a:spcAft>
                      </a:pPr>
                      <a:r>
                        <a:rPr lang="fa-IR" sz="1800" b="1">
                          <a:effectLst/>
                          <a:latin typeface="Calibri" panose="020F0502020204030204" pitchFamily="34" charset="0"/>
                          <a:ea typeface="Calibri" panose="020F0502020204030204" pitchFamily="34" charset="0"/>
                          <a:cs typeface="B Nazanin" panose="00000400000000000000" pitchFamily="2" charset="-78"/>
                        </a:rPr>
                        <a:t>4 ماهگی</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tc>
                  <a:txBody>
                    <a:bodyPr/>
                    <a:lstStyle/>
                    <a:p>
                      <a:pPr algn="just" rtl="1">
                        <a:lnSpc>
                          <a:spcPct val="107000"/>
                        </a:lnSpc>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فلج اطفال خوراکی ، فلج اطفال تزریقی،  پنج گانه ، پنوموکوک ، روتا ویروس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extLst>
                  <a:ext uri="{0D108BD9-81ED-4DB2-BD59-A6C34878D82A}">
                    <a16:rowId xmlns:a16="http://schemas.microsoft.com/office/drawing/2014/main" val="2667600758"/>
                  </a:ext>
                </a:extLst>
              </a:tr>
              <a:tr h="566732">
                <a:tc>
                  <a:txBody>
                    <a:bodyPr/>
                    <a:lstStyle/>
                    <a:p>
                      <a:pPr algn="ctr" rtl="1">
                        <a:lnSpc>
                          <a:spcPct val="107000"/>
                        </a:lnSpc>
                        <a:spcAft>
                          <a:spcPts val="800"/>
                        </a:spcAft>
                      </a:pPr>
                      <a:r>
                        <a:rPr lang="fa-IR" sz="1800" b="1">
                          <a:effectLst/>
                          <a:latin typeface="Calibri" panose="020F0502020204030204" pitchFamily="34" charset="0"/>
                          <a:ea typeface="Calibri" panose="020F0502020204030204" pitchFamily="34" charset="0"/>
                          <a:cs typeface="B Nazanin" panose="00000400000000000000" pitchFamily="2" charset="-78"/>
                        </a:rPr>
                        <a:t>6 ماهگی</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tc>
                  <a:txBody>
                    <a:bodyPr/>
                    <a:lstStyle/>
                    <a:p>
                      <a:pPr algn="just" rtl="1">
                        <a:lnSpc>
                          <a:spcPct val="107000"/>
                        </a:lnSpc>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فلج اطفال خوراکی، فلج اطفال تزریقی ،   پنج گانه ، روتا ویروس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extLst>
                  <a:ext uri="{0D108BD9-81ED-4DB2-BD59-A6C34878D82A}">
                    <a16:rowId xmlns:a16="http://schemas.microsoft.com/office/drawing/2014/main" val="2331291994"/>
                  </a:ext>
                </a:extLst>
              </a:tr>
              <a:tr h="566732">
                <a:tc>
                  <a:txBody>
                    <a:bodyPr/>
                    <a:lstStyle/>
                    <a:p>
                      <a:pPr algn="ctr" rtl="1">
                        <a:lnSpc>
                          <a:spcPct val="107000"/>
                        </a:lnSpc>
                        <a:spcAft>
                          <a:spcPts val="800"/>
                        </a:spcAft>
                      </a:pPr>
                      <a:r>
                        <a:rPr lang="fa-IR" sz="1800" b="1">
                          <a:effectLst/>
                          <a:latin typeface="Calibri" panose="020F0502020204030204" pitchFamily="34" charset="0"/>
                          <a:ea typeface="Calibri" panose="020F0502020204030204" pitchFamily="34" charset="0"/>
                          <a:cs typeface="B Nazanin" panose="00000400000000000000" pitchFamily="2" charset="-78"/>
                        </a:rPr>
                        <a:t>12 ماهگی</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tc>
                  <a:txBody>
                    <a:bodyPr/>
                    <a:lstStyle/>
                    <a:p>
                      <a:pPr algn="just" rtl="1">
                        <a:lnSpc>
                          <a:spcPct val="107000"/>
                        </a:lnSpc>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واکسن سرخک ، سرخجه ، اوریون (</a:t>
                      </a:r>
                      <a:r>
                        <a:rPr lang="en-US" sz="1800" b="1" dirty="0">
                          <a:effectLst/>
                          <a:latin typeface="Calibri" panose="020F0502020204030204" pitchFamily="34" charset="0"/>
                          <a:ea typeface="Calibri" panose="020F0502020204030204" pitchFamily="34" charset="0"/>
                          <a:cs typeface="B Nazanin" panose="00000400000000000000" pitchFamily="2" charset="-78"/>
                        </a:rPr>
                        <a:t>MMR</a:t>
                      </a:r>
                      <a:r>
                        <a:rPr lang="fa-IR" sz="1800" b="1" dirty="0">
                          <a:effectLst/>
                          <a:latin typeface="Calibri" panose="020F0502020204030204" pitchFamily="34" charset="0"/>
                          <a:ea typeface="Calibri" panose="020F0502020204030204" pitchFamily="34" charset="0"/>
                          <a:cs typeface="B Nazanin" panose="00000400000000000000" pitchFamily="2" charset="-78"/>
                        </a:rPr>
                        <a:t>) ، پنوموکوک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extLst>
                  <a:ext uri="{0D108BD9-81ED-4DB2-BD59-A6C34878D82A}">
                    <a16:rowId xmlns:a16="http://schemas.microsoft.com/office/drawing/2014/main" val="1602650675"/>
                  </a:ext>
                </a:extLst>
              </a:tr>
              <a:tr h="566732">
                <a:tc>
                  <a:txBody>
                    <a:bodyPr/>
                    <a:lstStyle/>
                    <a:p>
                      <a:pPr algn="ctr" rtl="1">
                        <a:lnSpc>
                          <a:spcPct val="107000"/>
                        </a:lnSpc>
                        <a:spcAft>
                          <a:spcPts val="800"/>
                        </a:spcAft>
                      </a:pPr>
                      <a:r>
                        <a:rPr lang="fa-IR" sz="1800" b="1">
                          <a:effectLst/>
                          <a:latin typeface="Calibri" panose="020F0502020204030204" pitchFamily="34" charset="0"/>
                          <a:ea typeface="Calibri" panose="020F0502020204030204" pitchFamily="34" charset="0"/>
                          <a:cs typeface="B Nazanin" panose="00000400000000000000" pitchFamily="2" charset="-78"/>
                        </a:rPr>
                        <a:t>18 ماهگی</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tc>
                  <a:txBody>
                    <a:bodyPr/>
                    <a:lstStyle/>
                    <a:p>
                      <a:pPr algn="just" rtl="1">
                        <a:lnSpc>
                          <a:spcPct val="107000"/>
                        </a:lnSpc>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یادآور فلج اطفال خوراکی ،  </a:t>
                      </a:r>
                      <a:r>
                        <a:rPr lang="en-US" sz="1800" b="1" dirty="0">
                          <a:effectLst/>
                          <a:latin typeface="Calibri" panose="020F0502020204030204" pitchFamily="34" charset="0"/>
                          <a:ea typeface="Calibri" panose="020F0502020204030204" pitchFamily="34" charset="0"/>
                          <a:cs typeface="B Nazanin" panose="00000400000000000000" pitchFamily="2" charset="-78"/>
                        </a:rPr>
                        <a:t>MMR</a:t>
                      </a:r>
                      <a:r>
                        <a:rPr lang="fa-IR" sz="1800" b="1" dirty="0">
                          <a:effectLst/>
                          <a:latin typeface="Calibri" panose="020F0502020204030204" pitchFamily="34" charset="0"/>
                          <a:ea typeface="Calibri" panose="020F0502020204030204" pitchFamily="34" charset="0"/>
                          <a:cs typeface="B Nazanin" panose="00000400000000000000" pitchFamily="2" charset="-78"/>
                        </a:rPr>
                        <a:t> ،یادآور اول سه گانه ( دیفتری ، کزاز ، سیاه سرفه )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extLst>
                  <a:ext uri="{0D108BD9-81ED-4DB2-BD59-A6C34878D82A}">
                    <a16:rowId xmlns:a16="http://schemas.microsoft.com/office/drawing/2014/main" val="1715850935"/>
                  </a:ext>
                </a:extLst>
              </a:tr>
              <a:tr h="566732">
                <a:tc>
                  <a:txBody>
                    <a:bodyPr/>
                    <a:lstStyle/>
                    <a:p>
                      <a:pPr algn="ctr" rtl="1">
                        <a:lnSpc>
                          <a:spcPct val="107000"/>
                        </a:lnSpc>
                        <a:spcAft>
                          <a:spcPts val="800"/>
                        </a:spcAft>
                      </a:pPr>
                      <a:r>
                        <a:rPr lang="fa-IR" sz="1800" b="1">
                          <a:effectLst/>
                          <a:latin typeface="Calibri" panose="020F0502020204030204" pitchFamily="34" charset="0"/>
                          <a:ea typeface="Calibri" panose="020F0502020204030204" pitchFamily="34" charset="0"/>
                          <a:cs typeface="B Nazanin" panose="00000400000000000000" pitchFamily="2" charset="-78"/>
                        </a:rPr>
                        <a:t>6 سال</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tc>
                  <a:txBody>
                    <a:bodyPr/>
                    <a:lstStyle/>
                    <a:p>
                      <a:pPr algn="just" rtl="1">
                        <a:lnSpc>
                          <a:spcPct val="107000"/>
                        </a:lnSpc>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یاد آور فلج اطفال خوراکی ، یادآور دوم سه گانه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CCFF"/>
                    </a:solidFill>
                  </a:tcPr>
                </a:tc>
                <a:extLst>
                  <a:ext uri="{0D108BD9-81ED-4DB2-BD59-A6C34878D82A}">
                    <a16:rowId xmlns:a16="http://schemas.microsoft.com/office/drawing/2014/main" val="3969431873"/>
                  </a:ext>
                </a:extLst>
              </a:tr>
            </a:tbl>
          </a:graphicData>
        </a:graphic>
      </p:graphicFrame>
    </p:spTree>
    <p:extLst>
      <p:ext uri="{BB962C8B-B14F-4D97-AF65-F5344CB8AC3E}">
        <p14:creationId xmlns:p14="http://schemas.microsoft.com/office/powerpoint/2010/main" val="4186389278"/>
      </p:ext>
    </p:extLst>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26" name="Rectangle 5"/>
          <p:cNvSpPr>
            <a:spLocks noGrp="1" noChangeArrowheads="1"/>
          </p:cNvSpPr>
          <p:nvPr>
            <p:ph type="title"/>
          </p:nvPr>
        </p:nvSpPr>
        <p:spPr>
          <a:xfrm>
            <a:off x="257175" y="673100"/>
            <a:ext cx="11188700" cy="12922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23805" bIns="0">
            <a:spAutoFit/>
          </a:bodyPr>
          <a:lstStyle/>
          <a:p>
            <a:pPr indent="2533650" algn="r" rtl="1">
              <a:lnSpc>
                <a:spcPct val="100000"/>
              </a:lnSpc>
            </a:pPr>
            <a:r>
              <a:rPr lang="en-US" altLang="fa-IR" sz="2800" b="1" dirty="0" smtClean="0">
                <a:latin typeface="Arial" panose="020B0604020202020204" pitchFamily="34" charset="0"/>
                <a:ea typeface="Arial" panose="020B0604020202020204" pitchFamily="34" charset="0"/>
                <a:cs typeface="B Titr" panose="00000700000000000000" pitchFamily="2" charset="-78"/>
              </a:rPr>
              <a:t/>
            </a:r>
            <a:br>
              <a:rPr lang="en-US" altLang="fa-IR" sz="2800" b="1" dirty="0" smtClean="0">
                <a:latin typeface="Arial" panose="020B0604020202020204" pitchFamily="34" charset="0"/>
                <a:ea typeface="Arial" panose="020B0604020202020204" pitchFamily="34" charset="0"/>
                <a:cs typeface="B Titr" panose="00000700000000000000" pitchFamily="2" charset="-78"/>
              </a:rPr>
            </a:br>
            <a:r>
              <a:rPr lang="ar-SA" altLang="fa-IR" sz="2800" dirty="0" smtClean="0">
                <a:solidFill>
                  <a:srgbClr val="231F20"/>
                </a:solidFill>
                <a:latin typeface="Arial" panose="020B0604020202020204" pitchFamily="34" charset="0"/>
                <a:ea typeface="Microsoft Sans Serif" panose="020B0604020202020204" pitchFamily="34" charset="0"/>
                <a:cs typeface="B Titr" panose="00000700000000000000" pitchFamily="2" charset="-78"/>
              </a:rPr>
              <a:t>پیشـگیري علیـه کـزاز بـر اسـاس نـوع زخـم و سـابقه قبلي ایمـن سـازي</a:t>
            </a:r>
            <a:r>
              <a:rPr lang="fa-IR" altLang="fa-IR" sz="2800" dirty="0" smtClean="0">
                <a:solidFill>
                  <a:srgbClr val="231F20"/>
                </a:solidFill>
                <a:latin typeface="Arial" panose="020B0604020202020204" pitchFamily="34" charset="0"/>
                <a:ea typeface="Microsoft Sans Serif" panose="020B0604020202020204" pitchFamily="34" charset="0"/>
                <a:cs typeface="B Titr" panose="00000700000000000000" pitchFamily="2" charset="-78"/>
              </a:rPr>
              <a:t>:</a:t>
            </a:r>
            <a:r>
              <a:rPr lang="en-US" altLang="fa-IR" sz="2800" dirty="0" smtClean="0">
                <a:latin typeface="Arial" panose="020B0604020202020204" pitchFamily="34" charset="0"/>
                <a:cs typeface="B Titr" panose="00000700000000000000" pitchFamily="2" charset="-78"/>
              </a:rPr>
              <a:t/>
            </a:r>
            <a:br>
              <a:rPr lang="en-US" altLang="fa-IR" sz="2800" dirty="0" smtClean="0">
                <a:latin typeface="Arial" panose="020B0604020202020204" pitchFamily="34" charset="0"/>
                <a:cs typeface="B Titr" panose="00000700000000000000" pitchFamily="2" charset="-78"/>
              </a:rPr>
            </a:br>
            <a:endParaRPr lang="en-US" altLang="fa-IR" sz="2800" dirty="0" smtClean="0">
              <a:latin typeface="Arial" panose="020B0604020202020204" pitchFamily="34" charset="0"/>
              <a:cs typeface="B Titr" panose="00000700000000000000" pitchFamily="2" charset="-78"/>
            </a:endParaRPr>
          </a:p>
        </p:txBody>
      </p:sp>
      <p:graphicFrame>
        <p:nvGraphicFramePr>
          <p:cNvPr id="4" name="Content Placeholder 7"/>
          <p:cNvGraphicFramePr>
            <a:graphicFrameLocks noGrp="1"/>
          </p:cNvGraphicFramePr>
          <p:nvPr>
            <p:ph idx="1"/>
            <p:extLst>
              <p:ext uri="{D42A27DB-BD31-4B8C-83A1-F6EECF244321}">
                <p14:modId xmlns:p14="http://schemas.microsoft.com/office/powerpoint/2010/main" val="1676136069"/>
              </p:ext>
            </p:extLst>
          </p:nvPr>
        </p:nvGraphicFramePr>
        <p:xfrm>
          <a:off x="2111373" y="2360613"/>
          <a:ext cx="8562168" cy="3019425"/>
        </p:xfrm>
        <a:graphic>
          <a:graphicData uri="http://schemas.openxmlformats.org/drawingml/2006/table">
            <a:tbl>
              <a:tblPr/>
              <a:tblGrid>
                <a:gridCol w="1583095">
                  <a:extLst>
                    <a:ext uri="{9D8B030D-6E8A-4147-A177-3AD203B41FA5}">
                      <a16:colId xmlns:a16="http://schemas.microsoft.com/office/drawing/2014/main" val="3622949224"/>
                    </a:ext>
                  </a:extLst>
                </a:gridCol>
                <a:gridCol w="1319557">
                  <a:extLst>
                    <a:ext uri="{9D8B030D-6E8A-4147-A177-3AD203B41FA5}">
                      <a16:colId xmlns:a16="http://schemas.microsoft.com/office/drawing/2014/main" val="110249379"/>
                    </a:ext>
                  </a:extLst>
                </a:gridCol>
                <a:gridCol w="1710190">
                  <a:extLst>
                    <a:ext uri="{9D8B030D-6E8A-4147-A177-3AD203B41FA5}">
                      <a16:colId xmlns:a16="http://schemas.microsoft.com/office/drawing/2014/main" val="1287325150"/>
                    </a:ext>
                  </a:extLst>
                </a:gridCol>
                <a:gridCol w="1229842">
                  <a:extLst>
                    <a:ext uri="{9D8B030D-6E8A-4147-A177-3AD203B41FA5}">
                      <a16:colId xmlns:a16="http://schemas.microsoft.com/office/drawing/2014/main" val="1798942259"/>
                    </a:ext>
                  </a:extLst>
                </a:gridCol>
                <a:gridCol w="2719484">
                  <a:extLst>
                    <a:ext uri="{9D8B030D-6E8A-4147-A177-3AD203B41FA5}">
                      <a16:colId xmlns:a16="http://schemas.microsoft.com/office/drawing/2014/main" val="3247491264"/>
                    </a:ext>
                  </a:extLst>
                </a:gridCol>
              </a:tblGrid>
              <a:tr h="717550">
                <a:tc gridSpan="2">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1" eaLnBrk="1" fontAlgn="base" latinLnBrk="0" hangingPunct="1">
                        <a:lnSpc>
                          <a:spcPct val="100000"/>
                        </a:lnSpc>
                        <a:spcBef>
                          <a:spcPts val="988"/>
                        </a:spcBef>
                        <a:spcAft>
                          <a:spcPct val="0"/>
                        </a:spcAft>
                        <a:buClrTx/>
                        <a:buSzTx/>
                        <a:buFontTx/>
                        <a:buNone/>
                        <a:tabLst/>
                      </a:pPr>
                      <a:r>
                        <a:rPr kumimoji="0" lang="ar-SA"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سایر زخم ها </a:t>
                      </a:r>
                      <a:r>
                        <a:rPr kumimoji="0" lang="en-US" altLang="fa-IR" sz="2000" b="1" i="0" u="none" strike="noStrike" cap="none" normalizeH="0" baseline="30000" dirty="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1" i="0" u="none" strike="noStrike" cap="none" normalizeH="0" baseline="0" dirty="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pPr rtl="1"/>
                      <a:endParaRPr lang="fa-IR"/>
                    </a:p>
                  </a:txBody>
                  <a:tcPr/>
                </a:tc>
                <a:tc gridSpan="2">
                  <a:txBody>
                    <a:bodyPr/>
                    <a:lstStyle>
                      <a:lvl1pPr marL="180975" indent="-341313">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180975" marR="0" lvl="0" indent="-341313" algn="l" defTabSz="914400" rtl="1" eaLnBrk="1" fontAlgn="base" latinLnBrk="0" hangingPunct="1">
                        <a:lnSpc>
                          <a:spcPts val="1250"/>
                        </a:lnSpc>
                        <a:spcBef>
                          <a:spcPts val="350"/>
                        </a:spcBef>
                        <a:spcAft>
                          <a:spcPct val="0"/>
                        </a:spcAft>
                        <a:buClrTx/>
                        <a:buSzTx/>
                        <a:buFontTx/>
                        <a:buNone/>
                        <a:tabLst/>
                      </a:pPr>
                      <a:endPar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endParaRPr>
                    </a:p>
                    <a:p>
                      <a:pPr marL="180975" marR="0" lvl="0" indent="-341313" algn="l" defTabSz="914400" rtl="1" eaLnBrk="1" fontAlgn="base" latinLnBrk="0" hangingPunct="1">
                        <a:lnSpc>
                          <a:spcPts val="1250"/>
                        </a:lnSpc>
                        <a:spcBef>
                          <a:spcPts val="350"/>
                        </a:spcBef>
                        <a:spcAft>
                          <a:spcPct val="0"/>
                        </a:spcAft>
                        <a:buClrTx/>
                        <a:buSzTx/>
                        <a:buFontTx/>
                        <a:buNone/>
                        <a:tabLst/>
                      </a:pPr>
                      <a:r>
                        <a:rPr kumimoji="0" lang="ar-SA"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زخم هاي تمیز و جراحات مختصر</a:t>
                      </a:r>
                      <a:endParaRPr kumimoji="0" lang="en-US" altLang="fa-IR" sz="2000" b="1"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pPr rtl="1"/>
                      <a:endParaRPr lang="fa-IR"/>
                    </a:p>
                  </a:txBody>
                  <a:tcPr/>
                </a:tc>
                <a:tc rowSpan="2">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 </a:t>
                      </a:r>
                    </a:p>
                    <a:p>
                      <a:pPr marL="0" marR="0" lvl="0" indent="0" algn="r" defTabSz="914400" rtl="1" eaLnBrk="1" fontAlgn="base" latinLnBrk="0" hangingPunct="1">
                        <a:lnSpc>
                          <a:spcPct val="100000"/>
                        </a:lnSpc>
                        <a:spcBef>
                          <a:spcPct val="0"/>
                        </a:spcBef>
                        <a:spcAft>
                          <a:spcPct val="0"/>
                        </a:spcAft>
                        <a:buClrTx/>
                        <a:buSzTx/>
                        <a:buFontTx/>
                        <a:buNone/>
                        <a:tabLst/>
                      </a:pPr>
                      <a:r>
                        <a:rPr kumimoji="0" lang="ar-SA"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سابقه          نوع زخم</a:t>
                      </a:r>
                      <a:endPar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endParaRPr>
                    </a:p>
                    <a:p>
                      <a:pPr marL="0" marR="0" lvl="0" indent="0" algn="r" defTabSz="914400" rtl="1" eaLnBrk="1" fontAlgn="base" latinLnBrk="0" hangingPunct="1">
                        <a:lnSpc>
                          <a:spcPct val="101000"/>
                        </a:lnSpc>
                        <a:spcBef>
                          <a:spcPts val="25"/>
                        </a:spcBef>
                        <a:spcAft>
                          <a:spcPct val="0"/>
                        </a:spcAft>
                        <a:buClrTx/>
                        <a:buSzTx/>
                        <a:buFontTx/>
                        <a:buNone/>
                        <a:tabLst/>
                      </a:pPr>
                      <a:r>
                        <a:rPr kumimoji="0" lang="ar-SA"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واکسیناسیون علیه کزاز</a:t>
                      </a:r>
                      <a:endParaRPr kumimoji="0" lang="en-US" altLang="fa-IR" sz="2000" b="1" i="0" u="none" strike="noStrike" cap="none" normalizeH="0" baseline="0" dirty="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682048878"/>
                  </a:ext>
                </a:extLst>
              </a:tr>
              <a:tr h="654050">
                <a:tc>
                  <a:txBody>
                    <a:bodyPr/>
                    <a:lstStyle>
                      <a:lvl1pPr marL="58738">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58738" marR="0" lvl="0" indent="0" algn="ctr" defTabSz="914400" rtl="1" eaLnBrk="1" fontAlgn="base" latinLnBrk="0" hangingPunct="1">
                        <a:lnSpc>
                          <a:spcPct val="100000"/>
                        </a:lnSpc>
                        <a:spcBef>
                          <a:spcPts val="1050"/>
                        </a:spcBef>
                        <a:spcAft>
                          <a:spcPct val="0"/>
                        </a:spcAft>
                        <a:buClrTx/>
                        <a:buSzTx/>
                        <a:buFontTx/>
                        <a:buNone/>
                        <a:tabLst/>
                      </a:pPr>
                      <a:r>
                        <a:rPr kumimoji="0" lang="ar-SA"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تتابولین </a:t>
                      </a: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(TIG)</a:t>
                      </a:r>
                      <a:endParaRPr kumimoji="0" lang="en-US" altLang="fa-IR" sz="2000" b="1"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1" eaLnBrk="1" fontAlgn="base" latinLnBrk="0" hangingPunct="1">
                        <a:lnSpc>
                          <a:spcPct val="100000"/>
                        </a:lnSpc>
                        <a:spcBef>
                          <a:spcPts val="1050"/>
                        </a:spcBef>
                        <a:spcAft>
                          <a:spcPct val="0"/>
                        </a:spcAft>
                        <a:buClrTx/>
                        <a:buSzTx/>
                        <a:buFontTx/>
                        <a:buNone/>
                        <a:tabLst/>
                      </a:pPr>
                      <a:r>
                        <a:rPr kumimoji="0" lang="ar-SA" altLang="fa-IR" sz="2000" b="0"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واکسن </a:t>
                      </a:r>
                      <a:r>
                        <a:rPr kumimoji="0" lang="en-US" altLang="fa-IR" sz="2000" b="0"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Td</a:t>
                      </a:r>
                      <a:endParaRPr kumimoji="0" lang="en-US" altLang="fa-IR" sz="2000" b="0" i="0" u="none" strike="noStrike" cap="none" normalizeH="0" baseline="0" dirty="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lvl1pPr marL="58738">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58738" marR="0" lvl="0" indent="0" algn="ctr" defTabSz="914400" rtl="1" eaLnBrk="1" fontAlgn="base" latinLnBrk="0" hangingPunct="1">
                        <a:lnSpc>
                          <a:spcPct val="100000"/>
                        </a:lnSpc>
                        <a:spcBef>
                          <a:spcPts val="1050"/>
                        </a:spcBef>
                        <a:spcAft>
                          <a:spcPct val="0"/>
                        </a:spcAft>
                        <a:buClrTx/>
                        <a:buSzTx/>
                        <a:buFontTx/>
                        <a:buNone/>
                        <a:tabLst/>
                      </a:pPr>
                      <a:r>
                        <a:rPr kumimoji="0" lang="ar-SA" altLang="fa-IR" sz="2000" b="0"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تتابولین </a:t>
                      </a:r>
                      <a:r>
                        <a:rPr kumimoji="0" lang="en-US" altLang="fa-IR" sz="2000" b="0"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(TIG)</a:t>
                      </a:r>
                      <a:endParaRPr kumimoji="0" lang="en-US" altLang="fa-IR" sz="2000" b="0"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lvl1pPr marL="20638">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20638" marR="0" lvl="0" indent="0" algn="ctr" defTabSz="914400" rtl="1" eaLnBrk="1" fontAlgn="base" latinLnBrk="0" hangingPunct="1">
                        <a:lnSpc>
                          <a:spcPct val="100000"/>
                        </a:lnSpc>
                        <a:spcBef>
                          <a:spcPts val="1050"/>
                        </a:spcBef>
                        <a:spcAft>
                          <a:spcPct val="0"/>
                        </a:spcAft>
                        <a:buClrTx/>
                        <a:buSzTx/>
                        <a:buFontTx/>
                        <a:buNone/>
                        <a:tabLst/>
                      </a:pPr>
                      <a:r>
                        <a:rPr kumimoji="0" lang="ar-SA" altLang="fa-IR" sz="2000" b="0"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واکسن </a:t>
                      </a:r>
                      <a:r>
                        <a:rPr kumimoji="0" lang="en-US" altLang="fa-IR" sz="2000" b="0"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Td</a:t>
                      </a:r>
                      <a:endParaRPr kumimoji="0" lang="en-US" altLang="fa-IR" sz="2000" b="0" i="0" u="none" strike="noStrike" cap="none" normalizeH="0" baseline="0" dirty="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vMerge="1">
                  <a:txBody>
                    <a:bodyPr/>
                    <a:lstStyle/>
                    <a:p>
                      <a:pPr rtl="1"/>
                      <a:endParaRPr lang="fa-IR"/>
                    </a:p>
                  </a:txBody>
                  <a:tcPr/>
                </a:tc>
                <a:extLst>
                  <a:ext uri="{0D108BD9-81ED-4DB2-BD59-A6C34878D82A}">
                    <a16:rowId xmlns:a16="http://schemas.microsoft.com/office/drawing/2014/main" val="2897088612"/>
                  </a:ext>
                </a:extLst>
              </a:tr>
              <a:tr h="654050">
                <a:tc>
                  <a:txBody>
                    <a:bodyPr/>
                    <a:lstStyle>
                      <a:lvl1pPr marL="127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12700" marR="0" lvl="0" indent="0" algn="ctr" defTabSz="914400" rtl="0" eaLnBrk="1" fontAlgn="base" latinLnBrk="0" hangingPunct="1">
                        <a:lnSpc>
                          <a:spcPct val="100000"/>
                        </a:lnSpc>
                        <a:spcBef>
                          <a:spcPts val="35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1"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127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12700" marR="0" lvl="0" indent="0" algn="ctr" defTabSz="914400" rtl="0" eaLnBrk="1" fontAlgn="base" latinLnBrk="0" hangingPunct="1">
                        <a:lnSpc>
                          <a:spcPct val="100000"/>
                        </a:lnSpc>
                        <a:spcBef>
                          <a:spcPts val="350"/>
                        </a:spcBef>
                        <a:spcAft>
                          <a:spcPct val="0"/>
                        </a:spcAft>
                        <a:buClrTx/>
                        <a:buSzTx/>
                        <a:buFontTx/>
                        <a:buNone/>
                        <a:tabLst/>
                      </a:pPr>
                      <a:r>
                        <a:rPr kumimoji="0" lang="en-US" altLang="fa-IR" sz="2000" b="0"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0"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lvl1pPr marL="127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12700" marR="0" lvl="0" indent="0" algn="ctr" defTabSz="914400" rtl="0" eaLnBrk="1" fontAlgn="base" latinLnBrk="0" hangingPunct="1">
                        <a:lnSpc>
                          <a:spcPct val="100000"/>
                        </a:lnSpc>
                        <a:spcBef>
                          <a:spcPts val="350"/>
                        </a:spcBef>
                        <a:spcAft>
                          <a:spcPct val="0"/>
                        </a:spcAft>
                        <a:buClrTx/>
                        <a:buSzTx/>
                        <a:buFontTx/>
                        <a:buNone/>
                        <a:tabLst/>
                      </a:pPr>
                      <a:r>
                        <a:rPr kumimoji="0" lang="en-US" altLang="fa-IR" sz="2000" b="0"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0"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lvl1pPr marL="14288">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14288" marR="0" lvl="0" indent="0" algn="ctr" defTabSz="914400" rtl="0" eaLnBrk="1" fontAlgn="base" latinLnBrk="0" hangingPunct="1">
                        <a:lnSpc>
                          <a:spcPct val="100000"/>
                        </a:lnSpc>
                        <a:spcBef>
                          <a:spcPts val="350"/>
                        </a:spcBef>
                        <a:spcAft>
                          <a:spcPct val="0"/>
                        </a:spcAft>
                        <a:buClrTx/>
                        <a:buSzTx/>
                        <a:buFontTx/>
                        <a:buNone/>
                        <a:tabLst/>
                      </a:pPr>
                      <a:r>
                        <a:rPr kumimoji="0" lang="en-US" altLang="fa-IR" sz="2000" b="0"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0"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lvl1pPr marL="61913">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61913" marR="0" lvl="0" indent="0" algn="ctr" defTabSz="914400" rtl="1" eaLnBrk="1" fontAlgn="base" latinLnBrk="0" hangingPunct="1">
                        <a:lnSpc>
                          <a:spcPct val="100000"/>
                        </a:lnSpc>
                        <a:spcBef>
                          <a:spcPts val="350"/>
                        </a:spcBef>
                        <a:spcAft>
                          <a:spcPct val="0"/>
                        </a:spcAft>
                        <a:buClrTx/>
                        <a:buSzTx/>
                        <a:buFontTx/>
                        <a:buNone/>
                        <a:tabLst/>
                      </a:pPr>
                      <a:r>
                        <a:rPr kumimoji="0" lang="ar-SA"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نامشخص یا کمتر از </a:t>
                      </a:r>
                      <a:r>
                        <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3 </a:t>
                      </a:r>
                      <a:r>
                        <a:rPr kumimoji="0" lang="ar-SA"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نوبت</a:t>
                      </a:r>
                      <a:endParaRPr kumimoji="0" lang="en-US" altLang="fa-IR" sz="2000" b="1" i="0" u="none" strike="noStrike" cap="none" normalizeH="0" baseline="0" dirty="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74806912"/>
                  </a:ext>
                </a:extLst>
              </a:tr>
              <a:tr h="99377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 </a:t>
                      </a:r>
                    </a:p>
                    <a:p>
                      <a:pPr marL="0" marR="0" lvl="0" indent="0" algn="l" defTabSz="914400" rtl="0" eaLnBrk="1" fontAlgn="base" latinLnBrk="0" hangingPunct="1">
                        <a:lnSpc>
                          <a:spcPct val="100000"/>
                        </a:lnSpc>
                        <a:spcBef>
                          <a:spcPts val="5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1"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192088">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192088" marR="0" lvl="0" indent="0" algn="ctr" defTabSz="914400" rtl="0" eaLnBrk="1" fontAlgn="base" latinLnBrk="0" hangingPunct="1">
                        <a:lnSpc>
                          <a:spcPct val="100000"/>
                        </a:lnSpc>
                        <a:spcBef>
                          <a:spcPts val="563"/>
                        </a:spcBef>
                        <a:spcAft>
                          <a:spcPct val="0"/>
                        </a:spcAft>
                        <a:buClrTx/>
                        <a:buSzTx/>
                        <a:buFontTx/>
                        <a:buNone/>
                        <a:tabLst/>
                      </a:pPr>
                      <a:r>
                        <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a:t>
                      </a:r>
                    </a:p>
                    <a:p>
                      <a:pPr marL="192088" marR="0" lvl="0" indent="0" algn="l"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 </a:t>
                      </a:r>
                    </a:p>
                    <a:p>
                      <a:pPr marL="192088" marR="0" lvl="0" indent="0" algn="ctr"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1" i="0" u="none" strike="noStrike" cap="none" normalizeH="0" baseline="0" dirty="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 </a:t>
                      </a:r>
                    </a:p>
                    <a:p>
                      <a:pPr marL="0" marR="0" lvl="0" indent="0" algn="l" defTabSz="914400" rtl="0" eaLnBrk="1" fontAlgn="base" latinLnBrk="0" hangingPunct="1">
                        <a:lnSpc>
                          <a:spcPct val="100000"/>
                        </a:lnSpc>
                        <a:spcBef>
                          <a:spcPts val="5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1"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34925" marR="0" lvl="0" indent="0" algn="ctr" defTabSz="914400" rtl="0" eaLnBrk="1" fontAlgn="base" latinLnBrk="0" hangingPunct="1">
                        <a:lnSpc>
                          <a:spcPct val="100000"/>
                        </a:lnSpc>
                        <a:spcBef>
                          <a:spcPts val="563"/>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p>
                    <a:p>
                      <a:pPr marL="34925" marR="0" lvl="0" indent="0" algn="l"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 </a:t>
                      </a:r>
                    </a:p>
                    <a:p>
                      <a:pPr marL="34925" marR="0" lvl="0" indent="0" algn="ctr"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smtClean="0">
                          <a:ln>
                            <a:noFill/>
                          </a:ln>
                          <a:solidFill>
                            <a:schemeClr val="tx1"/>
                          </a:solidFill>
                          <a:effectLst/>
                          <a:latin typeface="Calibri" panose="020F0502020204030204" pitchFamily="34" charset="0"/>
                          <a:cs typeface="B Titr" panose="00000700000000000000" pitchFamily="2" charset="-78"/>
                        </a:rPr>
                        <a:t>-</a:t>
                      </a:r>
                      <a:endParaRPr kumimoji="0" lang="en-US" altLang="fa-IR" sz="2000" b="1" i="0" u="none" strike="noStrike" cap="none" normalizeH="0" baseline="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 </a:t>
                      </a:r>
                    </a:p>
                    <a:p>
                      <a:pPr marL="0" marR="0" lvl="0" indent="0" algn="ctr" defTabSz="914400" rtl="1" eaLnBrk="1" fontAlgn="base" latinLnBrk="0" hangingPunct="1">
                        <a:lnSpc>
                          <a:spcPct val="100000"/>
                        </a:lnSpc>
                        <a:spcBef>
                          <a:spcPct val="0"/>
                        </a:spcBef>
                        <a:spcAft>
                          <a:spcPct val="0"/>
                        </a:spcAft>
                        <a:buClrTx/>
                        <a:buSzTx/>
                        <a:buFontTx/>
                        <a:buNone/>
                        <a:tabLst/>
                      </a:pPr>
                      <a:r>
                        <a:rPr kumimoji="0" lang="en-US"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3 </a:t>
                      </a:r>
                      <a:r>
                        <a:rPr kumimoji="0" lang="ar-SA" altLang="fa-IR" sz="2000" b="1" i="0" u="none" strike="noStrike" cap="none" normalizeH="0" baseline="0" dirty="0" smtClean="0">
                          <a:ln>
                            <a:noFill/>
                          </a:ln>
                          <a:solidFill>
                            <a:schemeClr val="tx1"/>
                          </a:solidFill>
                          <a:effectLst/>
                          <a:latin typeface="Calibri" panose="020F0502020204030204" pitchFamily="34" charset="0"/>
                          <a:cs typeface="B Titr" panose="00000700000000000000" pitchFamily="2" charset="-78"/>
                        </a:rPr>
                        <a:t>نوبت یا بیشتر</a:t>
                      </a:r>
                      <a:endParaRPr kumimoji="0" lang="en-US" altLang="fa-IR" sz="2000" b="1" i="0" u="none" strike="noStrike" cap="none" normalizeH="0" baseline="0" dirty="0" smtClean="0">
                        <a:ln>
                          <a:noFill/>
                        </a:ln>
                        <a:solidFill>
                          <a:schemeClr val="tx1"/>
                        </a:solidFill>
                        <a:effectLst/>
                        <a:latin typeface="Microsoft Sans Serif" panose="020B0604020202020204" pitchFamily="34" charset="0"/>
                        <a:ea typeface="Microsoft Sans Serif" panose="020B0604020202020204" pitchFamily="34" charset="0"/>
                        <a:cs typeface="B Titr" panose="00000700000000000000" pitchFamily="2" charset="-7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785348320"/>
                  </a:ext>
                </a:extLst>
              </a:tr>
            </a:tbl>
          </a:graphicData>
        </a:graphic>
      </p:graphicFrame>
      <p:sp>
        <p:nvSpPr>
          <p:cNvPr id="2" name="Rectangle 1"/>
          <p:cNvSpPr/>
          <p:nvPr/>
        </p:nvSpPr>
        <p:spPr>
          <a:xfrm>
            <a:off x="1587731" y="5380038"/>
            <a:ext cx="8961120" cy="923330"/>
          </a:xfrm>
          <a:prstGeom prst="rect">
            <a:avLst/>
          </a:prstGeom>
        </p:spPr>
        <p:txBody>
          <a:bodyPr wrap="square">
            <a:spAutoFit/>
          </a:bodyPr>
          <a:lstStyle/>
          <a:p>
            <a:pPr algn="r" rtl="1"/>
            <a:r>
              <a:rPr lang="en-US" altLang="fa-IR" dirty="0" smtClean="0">
                <a:cs typeface="B Nazanin" panose="00000400000000000000" pitchFamily="2" charset="-78"/>
              </a:rPr>
              <a:t>*</a:t>
            </a:r>
            <a:r>
              <a:rPr lang="ar-SA" altLang="fa-IR" dirty="0" smtClean="0">
                <a:cs typeface="B Nazanin" panose="00000400000000000000" pitchFamily="2" charset="-78"/>
              </a:rPr>
              <a:t>زخـم </a:t>
            </a:r>
            <a:r>
              <a:rPr lang="ar-SA" altLang="fa-IR" dirty="0">
                <a:cs typeface="B Nazanin" panose="00000400000000000000" pitchFamily="2" charset="-78"/>
              </a:rPr>
              <a:t>هـای آلـوده شـامل زخم هـاي آلوده بـه خاک، مدفـوع، بزاق، زخـم هاي </a:t>
            </a:r>
            <a:r>
              <a:rPr lang="ar-SA" altLang="fa-IR" dirty="0" smtClean="0">
                <a:cs typeface="B Nazanin" panose="00000400000000000000" pitchFamily="2" charset="-78"/>
              </a:rPr>
              <a:t>عمیـق</a:t>
            </a:r>
            <a:r>
              <a:rPr lang="fa-IR" altLang="fa-IR" dirty="0" smtClean="0">
                <a:cs typeface="B Nazanin" panose="00000400000000000000" pitchFamily="2" charset="-78"/>
              </a:rPr>
              <a:t> </a:t>
            </a:r>
            <a:r>
              <a:rPr lang="ar-SA" altLang="fa-IR" dirty="0">
                <a:cs typeface="B Nazanin" panose="00000400000000000000" pitchFamily="2" charset="-78"/>
              </a:rPr>
              <a:t>همراه با</a:t>
            </a:r>
            <a:r>
              <a:rPr lang="fa-IR" altLang="fa-IR" dirty="0">
                <a:cs typeface="B Nazanin" panose="00000400000000000000" pitchFamily="2" charset="-78"/>
              </a:rPr>
              <a:t> </a:t>
            </a:r>
            <a:r>
              <a:rPr lang="ar-SA" altLang="fa-IR" dirty="0">
                <a:cs typeface="B Nazanin" panose="00000400000000000000" pitchFamily="2" charset="-78"/>
              </a:rPr>
              <a:t>سـوراخ شـدگي، لـه شـدگي بافـت، زخمهاي ناشـي از </a:t>
            </a:r>
            <a:r>
              <a:rPr lang="fa-IR" altLang="fa-IR" dirty="0">
                <a:cs typeface="B Nazanin" panose="00000400000000000000" pitchFamily="2" charset="-78"/>
              </a:rPr>
              <a:t>سلاح </a:t>
            </a:r>
            <a:r>
              <a:rPr lang="ar-SA" altLang="fa-IR" dirty="0">
                <a:cs typeface="B Nazanin" panose="00000400000000000000" pitchFamily="2" charset="-78"/>
              </a:rPr>
              <a:t>گـرم و گلولـه، زخمهاي همـراه بابافـت مـرده و تخریب شـده مانند زخم هاي ناشـي </a:t>
            </a:r>
            <a:r>
              <a:rPr lang="ar-SA" altLang="fa-IR" dirty="0" smtClean="0">
                <a:cs typeface="B Nazanin" panose="00000400000000000000" pitchFamily="2" charset="-78"/>
              </a:rPr>
              <a:t>از</a:t>
            </a:r>
            <a:r>
              <a:rPr lang="fa-IR" altLang="fa-IR" dirty="0" smtClean="0">
                <a:cs typeface="B Nazanin" panose="00000400000000000000" pitchFamily="2" charset="-78"/>
              </a:rPr>
              <a:t> </a:t>
            </a:r>
            <a:r>
              <a:rPr lang="ar-SA" altLang="fa-IR" dirty="0" smtClean="0">
                <a:cs typeface="B Nazanin" panose="00000400000000000000" pitchFamily="2" charset="-78"/>
              </a:rPr>
              <a:t>سـوختگي</a:t>
            </a:r>
            <a:r>
              <a:rPr lang="ar-SA" altLang="fa-IR" dirty="0">
                <a:cs typeface="B Nazanin" panose="00000400000000000000" pitchFamily="2" charset="-78"/>
              </a:rPr>
              <a:t>، یخ زدگي و سـرما زدگي اسـت</a:t>
            </a:r>
            <a:endParaRPr lang="fa-IR" dirty="0"/>
          </a:p>
        </p:txBody>
      </p:sp>
    </p:spTree>
    <p:extLst>
      <p:ext uri="{BB962C8B-B14F-4D97-AF65-F5344CB8AC3E}">
        <p14:creationId xmlns:p14="http://schemas.microsoft.com/office/powerpoint/2010/main" val="2982992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ChangeArrowheads="1"/>
          </p:cNvSpPr>
          <p:nvPr/>
        </p:nvSpPr>
        <p:spPr bwMode="auto">
          <a:xfrm>
            <a:off x="74815" y="335082"/>
            <a:ext cx="1257715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23805" bIns="0" anchor="ctr">
            <a:spAutoFit/>
          </a:bodyPr>
          <a:lstStyle>
            <a:lvl1pPr indent="253365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a:r>
              <a:rPr lang="ar-SA" altLang="fa-IR" sz="2800" dirty="0">
                <a:solidFill>
                  <a:srgbClr val="231F20"/>
                </a:solidFill>
                <a:ea typeface="Microsoft Sans Serif" panose="020B0604020202020204" pitchFamily="34" charset="0"/>
                <a:cs typeface="B Titr" panose="00000700000000000000" pitchFamily="2" charset="-78"/>
              </a:rPr>
              <a:t>پیشـگیري علیـه کـزاز بـر اسـاس نـوع زخـم و سـابقه قبلي </a:t>
            </a:r>
            <a:r>
              <a:rPr lang="ar-SA" altLang="fa-IR" sz="2800" dirty="0" smtClean="0">
                <a:solidFill>
                  <a:srgbClr val="231F20"/>
                </a:solidFill>
                <a:ea typeface="Microsoft Sans Serif" panose="020B0604020202020204" pitchFamily="34" charset="0"/>
                <a:cs typeface="B Titr" panose="00000700000000000000" pitchFamily="2" charset="-78"/>
              </a:rPr>
              <a:t>ایمـنسـازي</a:t>
            </a:r>
            <a:r>
              <a:rPr lang="fa-IR" altLang="fa-IR" sz="2800" dirty="0">
                <a:solidFill>
                  <a:srgbClr val="231F20"/>
                </a:solidFill>
                <a:ea typeface="Microsoft Sans Serif" panose="020B0604020202020204" pitchFamily="34" charset="0"/>
                <a:cs typeface="B Titr" panose="00000700000000000000" pitchFamily="2" charset="-78"/>
              </a:rPr>
              <a:t>:</a:t>
            </a:r>
            <a:r>
              <a:rPr lang="en-US" altLang="fa-IR" sz="2800" dirty="0">
                <a:cs typeface="B Titr" panose="00000700000000000000" pitchFamily="2" charset="-78"/>
              </a:rPr>
              <a:t/>
            </a:r>
            <a:br>
              <a:rPr lang="en-US" altLang="fa-IR" sz="2800" dirty="0">
                <a:cs typeface="B Titr" panose="00000700000000000000" pitchFamily="2" charset="-78"/>
              </a:rPr>
            </a:br>
            <a:endParaRPr lang="en-US" altLang="fa-IR" sz="2800" b="1" dirty="0">
              <a:ea typeface="Arial" panose="020B0604020202020204" pitchFamily="34" charset="0"/>
              <a:cs typeface="B Nazanin" panose="00000400000000000000" pitchFamily="2" charset="-78"/>
            </a:endParaRPr>
          </a:p>
        </p:txBody>
      </p:sp>
      <p:cxnSp>
        <p:nvCxnSpPr>
          <p:cNvPr id="34819" name="Line 236"/>
          <p:cNvCxnSpPr>
            <a:cxnSpLocks noChangeShapeType="1"/>
          </p:cNvCxnSpPr>
          <p:nvPr/>
        </p:nvCxnSpPr>
        <p:spPr bwMode="auto">
          <a:xfrm>
            <a:off x="9520238" y="7974013"/>
            <a:ext cx="0" cy="795337"/>
          </a:xfrm>
          <a:prstGeom prst="line">
            <a:avLst/>
          </a:prstGeom>
          <a:noFill/>
          <a:ln w="9525">
            <a:solidFill>
              <a:srgbClr val="231F20"/>
            </a:solidFill>
            <a:round/>
            <a:headEnd/>
            <a:tailEnd/>
          </a:ln>
          <a:extLst>
            <a:ext uri="{909E8E84-426E-40DD-AFC4-6F175D3DCCD1}">
              <a14:hiddenFill xmlns:a14="http://schemas.microsoft.com/office/drawing/2010/main">
                <a:noFill/>
              </a14:hiddenFill>
            </a:ext>
          </a:extLst>
        </p:spPr>
      </p:cxnSp>
      <p:sp>
        <p:nvSpPr>
          <p:cNvPr id="11" name="Rectangle 6"/>
          <p:cNvSpPr>
            <a:spLocks noChangeArrowheads="1"/>
          </p:cNvSpPr>
          <p:nvPr/>
        </p:nvSpPr>
        <p:spPr bwMode="auto">
          <a:xfrm>
            <a:off x="506413" y="2133232"/>
            <a:ext cx="12004242"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2147888">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a:defRPr/>
            </a:pPr>
            <a:endParaRPr lang="fa-IR" altLang="fa-IR" sz="2600" dirty="0">
              <a:latin typeface="+mn-lt"/>
              <a:cs typeface="B Nazanin" panose="00000400000000000000" pitchFamily="2" charset="-78"/>
            </a:endParaRPr>
          </a:p>
          <a:p>
            <a:pPr algn="r" rtl="1">
              <a:defRPr/>
            </a:pPr>
            <a:r>
              <a:rPr lang="en-US" altLang="fa-IR" sz="2600" dirty="0">
                <a:latin typeface="+mn-lt"/>
                <a:cs typeface="B Nazanin" panose="00000400000000000000" pitchFamily="2" charset="-78"/>
              </a:rPr>
              <a:t>** </a:t>
            </a:r>
            <a:r>
              <a:rPr lang="ar-SA" altLang="fa-IR" sz="2600" dirty="0">
                <a:latin typeface="+mn-lt"/>
                <a:cs typeface="B Nazanin" panose="00000400000000000000" pitchFamily="2" charset="-78"/>
              </a:rPr>
              <a:t>در زخمهاي تمیز و جراحات مختصر، چنانچه </a:t>
            </a:r>
            <a:r>
              <a:rPr lang="en-US" altLang="fa-IR" sz="2600" dirty="0">
                <a:latin typeface="+mn-lt"/>
                <a:cs typeface="B Nazanin" panose="00000400000000000000" pitchFamily="2" charset="-78"/>
              </a:rPr>
              <a:t>10 </a:t>
            </a:r>
            <a:r>
              <a:rPr lang="ar-SA" altLang="fa-IR" sz="2600" dirty="0">
                <a:latin typeface="+mn-lt"/>
                <a:cs typeface="B Nazanin" panose="00000400000000000000" pitchFamily="2" charset="-78"/>
              </a:rPr>
              <a:t>سال یا بیشتر از آخرین نوبت واکسن کزاز</a:t>
            </a:r>
            <a:endParaRPr lang="en-US" altLang="fa-IR" sz="2600" dirty="0">
              <a:latin typeface="+mn-lt"/>
              <a:cs typeface="B Nazanin" panose="00000400000000000000" pitchFamily="2" charset="-78"/>
            </a:endParaRPr>
          </a:p>
          <a:p>
            <a:pPr algn="r" rtl="1">
              <a:defRPr/>
            </a:pPr>
            <a:r>
              <a:rPr lang="ar-SA" altLang="fa-IR" sz="2600" dirty="0">
                <a:latin typeface="+mn-lt"/>
                <a:cs typeface="B Nazanin" panose="00000400000000000000" pitchFamily="2" charset="-78"/>
              </a:rPr>
              <a:t>گذشته باشد، تزریق </a:t>
            </a:r>
            <a:r>
              <a:rPr lang="en-US" altLang="fa-IR" sz="2600" dirty="0">
                <a:latin typeface="+mn-lt"/>
                <a:cs typeface="B Nazanin" panose="00000400000000000000" pitchFamily="2" charset="-78"/>
              </a:rPr>
              <a:t>Td </a:t>
            </a:r>
            <a:r>
              <a:rPr lang="ar-SA" altLang="fa-IR" sz="2600" dirty="0">
                <a:latin typeface="+mn-lt"/>
                <a:cs typeface="B Nazanin" panose="00000400000000000000" pitchFamily="2" charset="-78"/>
              </a:rPr>
              <a:t>ضروري است</a:t>
            </a:r>
            <a:endParaRPr lang="fa-IR" altLang="fa-IR" sz="2600" dirty="0">
              <a:latin typeface="+mn-lt"/>
              <a:cs typeface="B Nazanin" panose="00000400000000000000" pitchFamily="2" charset="-78"/>
            </a:endParaRPr>
          </a:p>
          <a:p>
            <a:pPr algn="r" rtl="1">
              <a:defRPr/>
            </a:pPr>
            <a:endParaRPr lang="fa-IR" altLang="fa-IR" sz="2600" dirty="0">
              <a:latin typeface="+mn-lt"/>
              <a:cs typeface="B Nazanin" panose="00000400000000000000" pitchFamily="2" charset="-78"/>
            </a:endParaRPr>
          </a:p>
          <a:p>
            <a:pPr algn="ctr" rtl="1">
              <a:defRPr/>
            </a:pPr>
            <a:r>
              <a:rPr lang="en-US" altLang="fa-IR" sz="2600" dirty="0">
                <a:latin typeface="+mn-lt"/>
                <a:cs typeface="B Nazanin" panose="00000400000000000000" pitchFamily="2" charset="-78"/>
              </a:rPr>
              <a:t>*** </a:t>
            </a:r>
            <a:r>
              <a:rPr lang="ar-SA" altLang="fa-IR" sz="2600" dirty="0">
                <a:latin typeface="+mn-lt"/>
                <a:cs typeface="B Nazanin" panose="00000400000000000000" pitchFamily="2" charset="-78"/>
              </a:rPr>
              <a:t>در زخم های آلوده و مستعد، چنانچه </a:t>
            </a:r>
            <a:r>
              <a:rPr lang="en-US" altLang="fa-IR" sz="2600" dirty="0">
                <a:latin typeface="+mn-lt"/>
                <a:cs typeface="B Nazanin" panose="00000400000000000000" pitchFamily="2" charset="-78"/>
              </a:rPr>
              <a:t>5 </a:t>
            </a:r>
            <a:r>
              <a:rPr lang="ar-SA" altLang="fa-IR" sz="2600" dirty="0">
                <a:latin typeface="+mn-lt"/>
                <a:cs typeface="B Nazanin" panose="00000400000000000000" pitchFamily="2" charset="-78"/>
              </a:rPr>
              <a:t>سال یا بیشتر از آخرین نوبت واکسن کزاز گذشته</a:t>
            </a:r>
            <a:r>
              <a:rPr lang="fa-IR" altLang="fa-IR" sz="2600" dirty="0">
                <a:latin typeface="+mn-lt"/>
                <a:cs typeface="B Nazanin" panose="00000400000000000000" pitchFamily="2" charset="-78"/>
              </a:rPr>
              <a:t> </a:t>
            </a:r>
            <a:r>
              <a:rPr lang="ar-SA" altLang="fa-IR" sz="2600" dirty="0">
                <a:latin typeface="+mn-lt"/>
                <a:cs typeface="B Nazanin" panose="00000400000000000000" pitchFamily="2" charset="-78"/>
              </a:rPr>
              <a:t>باشد،</a:t>
            </a:r>
            <a:r>
              <a:rPr lang="fa-IR" altLang="fa-IR" sz="2600" dirty="0">
                <a:latin typeface="+mn-lt"/>
                <a:cs typeface="B Nazanin" panose="00000400000000000000" pitchFamily="2" charset="-78"/>
              </a:rPr>
              <a:t>                      </a:t>
            </a:r>
            <a:r>
              <a:rPr lang="ar-SA" altLang="fa-IR" sz="2600" dirty="0">
                <a:latin typeface="+mn-lt"/>
                <a:cs typeface="B Nazanin" panose="00000400000000000000" pitchFamily="2" charset="-78"/>
              </a:rPr>
              <a:t>تزریق</a:t>
            </a:r>
            <a:r>
              <a:rPr lang="en-US" altLang="fa-IR" sz="2600" dirty="0">
                <a:latin typeface="+mn-lt"/>
                <a:cs typeface="B Nazanin" panose="00000400000000000000" pitchFamily="2" charset="-78"/>
              </a:rPr>
              <a:t>Td </a:t>
            </a:r>
            <a:r>
              <a:rPr lang="ar-SA" altLang="fa-IR" sz="2600" dirty="0">
                <a:latin typeface="+mn-lt"/>
                <a:cs typeface="B Nazanin" panose="00000400000000000000" pitchFamily="2" charset="-78"/>
              </a:rPr>
              <a:t>ضروري است</a:t>
            </a:r>
            <a:r>
              <a:rPr lang="en-US" altLang="fa-IR" sz="2600" dirty="0">
                <a:latin typeface="+mn-lt"/>
                <a:cs typeface="B Nazanin" panose="00000400000000000000" pitchFamily="2" charset="-78"/>
              </a:rPr>
              <a:t>.</a:t>
            </a:r>
          </a:p>
          <a:p>
            <a:pPr>
              <a:defRPr/>
            </a:pPr>
            <a:r>
              <a:rPr lang="en-US" altLang="fa-IR" sz="2600" dirty="0">
                <a:latin typeface="+mn-lt"/>
                <a:cs typeface="B Nazanin" panose="00000400000000000000" pitchFamily="2" charset="-78"/>
              </a:rPr>
              <a:t/>
            </a:r>
            <a:br>
              <a:rPr lang="en-US" altLang="fa-IR" sz="2600" dirty="0">
                <a:latin typeface="+mn-lt"/>
                <a:cs typeface="B Nazanin" panose="00000400000000000000" pitchFamily="2" charset="-78"/>
              </a:rPr>
            </a:br>
            <a:endParaRPr lang="en-US" altLang="fa-IR" sz="2600" dirty="0">
              <a:latin typeface="+mn-lt"/>
              <a:cs typeface="B Nazanin" panose="00000400000000000000" pitchFamily="2" charset="-78"/>
            </a:endParaRPr>
          </a:p>
        </p:txBody>
      </p:sp>
    </p:spTree>
    <p:extLst>
      <p:ext uri="{BB962C8B-B14F-4D97-AF65-F5344CB8AC3E}">
        <p14:creationId xmlns:p14="http://schemas.microsoft.com/office/powerpoint/2010/main" val="14296072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365125"/>
            <a:ext cx="9593263" cy="835025"/>
          </a:xfrm>
        </p:spPr>
        <p:txBody>
          <a:bodyPr/>
          <a:lstStyle/>
          <a:p>
            <a:pPr algn="r"/>
            <a:r>
              <a:rPr lang="fa-IR" altLang="en-US" sz="2800" b="1" dirty="0" smtClean="0">
                <a:cs typeface="B Titr" panose="00000700000000000000" pitchFamily="2" charset="-78"/>
              </a:rPr>
              <a:t>تاریخچه برنامه ایمن سازی</a:t>
            </a:r>
            <a:endParaRPr lang="en-US" altLang="en-US" sz="2800" b="1" dirty="0" smtClean="0">
              <a:cs typeface="B Titr" panose="00000700000000000000" pitchFamily="2" charset="-78"/>
            </a:endParaRPr>
          </a:p>
        </p:txBody>
      </p:sp>
      <p:sp>
        <p:nvSpPr>
          <p:cNvPr id="3" name="Content Placeholder 2"/>
          <p:cNvSpPr>
            <a:spLocks noGrp="1"/>
          </p:cNvSpPr>
          <p:nvPr>
            <p:ph idx="1"/>
          </p:nvPr>
        </p:nvSpPr>
        <p:spPr>
          <a:xfrm>
            <a:off x="838200" y="1293813"/>
            <a:ext cx="10515600" cy="4883150"/>
          </a:xfrm>
        </p:spPr>
        <p:txBody>
          <a:bodyPr>
            <a:normAutofit/>
          </a:bodyPr>
          <a:lstStyle/>
          <a:p>
            <a:pPr algn="just" rtl="1">
              <a:lnSpc>
                <a:spcPct val="150000"/>
              </a:lnSpc>
              <a:buClr>
                <a:srgbClr val="FF0000"/>
              </a:buClr>
              <a:buFont typeface="Wingdings" panose="05000000000000000000" pitchFamily="2" charset="2"/>
              <a:buChar char="§"/>
              <a:defRPr/>
            </a:pPr>
            <a:r>
              <a:rPr lang="fa-IR" sz="2000" dirty="0" smtClean="0">
                <a:latin typeface="BLotus"/>
                <a:cs typeface="B Nazanin" panose="00000400000000000000" pitchFamily="2" charset="-78"/>
              </a:rPr>
              <a:t>برنامه توسعه ايمن سازي كودكان از اولين و موفق ترين برنامه هاي ادغام شده در نظام ارائه خدمات بهداشتي درماني كشور از سال 1363 بوده است. فراهم آوري امكانات و تجهيزات لازم براي توزيع و نگهداري واكسن، تامين به موقع واكسن و بكارگيري نيروهاي آموزش ديده در رده هاي مختلف سبب گرديد كه پوشش واكسيناسيون كودكان زير يكسال از 37 درصد در سال آغاز برنامه بسرعت به بالاي 90 درصد در سال 1368برسد و به لطف الهي و در سايه تلاش خدمتگزاران نظام سلامت كشور، در طي 15 سال گذشته همواره بالاي 95 درصد بوده است.</a:t>
            </a:r>
            <a:endParaRPr lang="en-US" sz="2000" dirty="0" smtClean="0">
              <a:cs typeface="B Nazanin" panose="00000400000000000000" pitchFamily="2" charset="-78"/>
            </a:endParaRPr>
          </a:p>
          <a:p>
            <a:pPr algn="just" rtl="1">
              <a:lnSpc>
                <a:spcPct val="150000"/>
              </a:lnSpc>
              <a:buClr>
                <a:srgbClr val="FF0000"/>
              </a:buClr>
              <a:buFont typeface="Wingdings" panose="05000000000000000000" pitchFamily="2" charset="2"/>
              <a:buChar char="§"/>
              <a:defRPr/>
            </a:pPr>
            <a:r>
              <a:rPr lang="fa-IR" sz="2000" dirty="0" smtClean="0">
                <a:cs typeface="B Nazanin" panose="00000400000000000000" pitchFamily="2" charset="-78"/>
              </a:rPr>
              <a:t>حاصل اين تلاش ها حذف كزاز نوزادي، كنترل بيماريهاي ديفتري و سياه سرفه، كاهش</a:t>
            </a:r>
            <a:r>
              <a:rPr lang="en-US" sz="2000" dirty="0" smtClean="0">
                <a:cs typeface="B Nazanin" panose="00000400000000000000" pitchFamily="2" charset="-78"/>
              </a:rPr>
              <a:t> </a:t>
            </a:r>
            <a:r>
              <a:rPr lang="fa-IR" sz="2000" dirty="0" smtClean="0">
                <a:cs typeface="B Nazanin" panose="00000400000000000000" pitchFamily="2" charset="-78"/>
              </a:rPr>
              <a:t>چشمگير موارد شديد بيماري سل در دوره كودكي، حذف سرخك و سندروم سرخجه</a:t>
            </a:r>
            <a:r>
              <a:rPr lang="en-US" sz="2000" dirty="0" smtClean="0">
                <a:cs typeface="B Nazanin" panose="00000400000000000000" pitchFamily="2" charset="-78"/>
              </a:rPr>
              <a:t>  </a:t>
            </a:r>
            <a:r>
              <a:rPr lang="fa-IR" sz="2000" dirty="0" smtClean="0">
                <a:cs typeface="B Nazanin" panose="00000400000000000000" pitchFamily="2" charset="-78"/>
              </a:rPr>
              <a:t>مادرزادي و عاري شدن كشور از فلج اطفال بوده است. </a:t>
            </a:r>
            <a:endParaRPr lang="en-US" sz="2000" dirty="0" smtClean="0">
              <a:cs typeface="B Nazanin" panose="00000400000000000000" pitchFamily="2" charset="-78"/>
            </a:endParaRPr>
          </a:p>
          <a:p>
            <a:pPr algn="r" rtl="1">
              <a:lnSpc>
                <a:spcPct val="150000"/>
              </a:lnSpc>
              <a:buClr>
                <a:srgbClr val="FF0000"/>
              </a:buClr>
              <a:buFont typeface="Wingdings" panose="05000000000000000000" pitchFamily="2" charset="2"/>
              <a:buChar char="§"/>
              <a:defRPr/>
            </a:pPr>
            <a:endParaRPr lang="fa-IR" altLang="en-US" sz="2000" b="1" dirty="0" smtClean="0">
              <a:ea typeface="B Nazanin" panose="00000400000000000000" pitchFamily="2" charset="-78"/>
              <a:cs typeface="B Nazanin" panose="00000400000000000000" pitchFamily="2" charset="-78"/>
            </a:endParaRPr>
          </a:p>
        </p:txBody>
      </p:sp>
    </p:spTree>
    <p:extLst>
      <p:ext uri="{BB962C8B-B14F-4D97-AF65-F5344CB8AC3E}">
        <p14:creationId xmlns:p14="http://schemas.microsoft.com/office/powerpoint/2010/main" val="1707478557"/>
      </p:ext>
    </p:extLst>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842963" y="265113"/>
            <a:ext cx="8999537" cy="1325562"/>
          </a:xfrm>
        </p:spPr>
        <p:txBody>
          <a:bodyPr>
            <a:normAutofit fontScale="90000"/>
          </a:bodyPr>
          <a:lstStyle/>
          <a:p>
            <a:pPr algn="r" rtl="1"/>
            <a:r>
              <a:rPr lang="ar-SA" altLang="fa-IR" b="1" smtClean="0">
                <a:solidFill>
                  <a:srgbClr val="EC008C"/>
                </a:solidFill>
                <a:ea typeface="Arial" panose="020B0604020202020204" pitchFamily="34" charset="0"/>
                <a:cs typeface="B Nazanin" panose="00000400000000000000" pitchFamily="2" charset="-78"/>
              </a:rPr>
              <a:t>سرم</a:t>
            </a:r>
            <a:r>
              <a:rPr lang="en-US" altLang="fa-IR" b="1" smtClean="0">
                <a:solidFill>
                  <a:srgbClr val="EC008C"/>
                </a:solidFill>
                <a:ea typeface="Arial" panose="020B0604020202020204" pitchFamily="34" charset="0"/>
                <a:cs typeface="B Nazanin" panose="00000400000000000000" pitchFamily="2" charset="-78"/>
              </a:rPr>
              <a:t>  </a:t>
            </a:r>
            <a:r>
              <a:rPr lang="fa-IR" altLang="fa-IR" b="1" smtClean="0">
                <a:solidFill>
                  <a:srgbClr val="EC008C"/>
                </a:solidFill>
                <a:ea typeface="Arial" panose="020B0604020202020204" pitchFamily="34" charset="0"/>
                <a:cs typeface="B Nazanin" panose="00000400000000000000" pitchFamily="2" charset="-78"/>
              </a:rPr>
              <a:t>و واکسن </a:t>
            </a:r>
            <a:r>
              <a:rPr lang="ar-SA" altLang="fa-IR" b="1" smtClean="0">
                <a:solidFill>
                  <a:srgbClr val="EC008C"/>
                </a:solidFill>
                <a:ea typeface="Arial" panose="020B0604020202020204" pitchFamily="34" charset="0"/>
                <a:cs typeface="B Nazanin" panose="00000400000000000000" pitchFamily="2" charset="-78"/>
              </a:rPr>
              <a:t> ضدکزاز</a:t>
            </a:r>
            <a:r>
              <a:rPr lang="fa-IR" altLang="fa-IR" b="1" smtClean="0">
                <a:solidFill>
                  <a:srgbClr val="EC008C"/>
                </a:solidFill>
                <a:ea typeface="Arial" panose="020B0604020202020204" pitchFamily="34" charset="0"/>
                <a:cs typeface="B Nazanin" panose="00000400000000000000" pitchFamily="2" charset="-78"/>
              </a:rPr>
              <a:t> ادامه :</a:t>
            </a:r>
            <a:r>
              <a:rPr lang="en-US" altLang="fa-IR" b="1" smtClean="0">
                <a:ea typeface="Arial" panose="020B0604020202020204" pitchFamily="34" charset="0"/>
                <a:cs typeface="B Nazanin" panose="00000400000000000000" pitchFamily="2" charset="-78"/>
              </a:rPr>
              <a:t/>
            </a:r>
            <a:br>
              <a:rPr lang="en-US" altLang="fa-IR" b="1" smtClean="0">
                <a:ea typeface="Arial" panose="020B0604020202020204" pitchFamily="34" charset="0"/>
                <a:cs typeface="B Nazanin" panose="00000400000000000000" pitchFamily="2" charset="-78"/>
              </a:rPr>
            </a:br>
            <a:endParaRPr lang="fa-IR" altLang="fa-IR" smtClean="0"/>
          </a:p>
        </p:txBody>
      </p:sp>
      <p:sp>
        <p:nvSpPr>
          <p:cNvPr id="35843" name="Content Placeholder 2"/>
          <p:cNvSpPr>
            <a:spLocks noGrp="1"/>
          </p:cNvSpPr>
          <p:nvPr>
            <p:ph idx="1"/>
          </p:nvPr>
        </p:nvSpPr>
        <p:spPr>
          <a:xfrm>
            <a:off x="842963" y="1501775"/>
            <a:ext cx="10506075" cy="4351338"/>
          </a:xfrm>
        </p:spPr>
        <p:txBody>
          <a:bodyPr>
            <a:normAutofit/>
          </a:bodyPr>
          <a:lstStyle/>
          <a:p>
            <a:pPr algn="r" rtl="1">
              <a:lnSpc>
                <a:spcPct val="150000"/>
              </a:lnSpc>
            </a:pPr>
            <a:r>
              <a:rPr lang="ar-SA" altLang="fa-IR" dirty="0" smtClean="0">
                <a:cs typeface="B Nazanin" panose="00000400000000000000" pitchFamily="2" charset="-78"/>
              </a:rPr>
              <a:t>درصـورت نیـاز بـه تزریـق هـم زمان واکسـن کـزاز و تتابولیـن، تزریـق آن ها</a:t>
            </a:r>
            <a:r>
              <a:rPr lang="fa-IR" altLang="fa-IR" dirty="0" smtClean="0">
                <a:cs typeface="B Nazanin" panose="00000400000000000000" pitchFamily="2" charset="-78"/>
              </a:rPr>
              <a:t> </a:t>
            </a:r>
            <a:r>
              <a:rPr lang="ar-SA" altLang="fa-IR" dirty="0" smtClean="0">
                <a:cs typeface="B Nazanin" panose="00000400000000000000" pitchFamily="2" charset="-78"/>
              </a:rPr>
              <a:t>بایـد در دو انـدام جداگانـه صـورت گیرد</a:t>
            </a:r>
            <a:r>
              <a:rPr lang="en-US" altLang="fa-IR" dirty="0" smtClean="0">
                <a:cs typeface="B Nazanin" panose="00000400000000000000" pitchFamily="2" charset="-78"/>
              </a:rPr>
              <a:t>.</a:t>
            </a:r>
          </a:p>
          <a:p>
            <a:pPr algn="r" rtl="1">
              <a:lnSpc>
                <a:spcPct val="150000"/>
              </a:lnSpc>
            </a:pPr>
            <a:r>
              <a:rPr lang="ar-SA" altLang="fa-IR" dirty="0" smtClean="0">
                <a:cs typeface="B Nazanin" panose="00000400000000000000" pitchFamily="2" charset="-78"/>
              </a:rPr>
              <a:t>بیمـاران دریافـت کننـده پیونـد مغـز اسـتخوان، تـا یـک سـال پـس از پیونـد و بیمـاران دچـار نقـص سیسـتم ایمنـي ازجملـه بیمـاران بـا عفونـت </a:t>
            </a:r>
            <a:r>
              <a:rPr lang="en-US" altLang="fa-IR" dirty="0" smtClean="0">
                <a:cs typeface="B Nazanin" panose="00000400000000000000" pitchFamily="2" charset="-78"/>
              </a:rPr>
              <a:t>HIV </a:t>
            </a:r>
            <a:r>
              <a:rPr lang="ar-SA" altLang="fa-IR" dirty="0" smtClean="0">
                <a:cs typeface="B Nazanin" panose="00000400000000000000" pitchFamily="2" charset="-78"/>
              </a:rPr>
              <a:t>در صـورت ابتـ</a:t>
            </a:r>
            <a:r>
              <a:rPr lang="fa-IR" altLang="fa-IR" dirty="0" smtClean="0">
                <a:cs typeface="B Nazanin" panose="00000400000000000000" pitchFamily="2" charset="-78"/>
              </a:rPr>
              <a:t>لا</a:t>
            </a:r>
            <a:r>
              <a:rPr lang="ar-SA" altLang="fa-IR" dirty="0" smtClean="0">
                <a:cs typeface="B Nazanin" panose="00000400000000000000" pitchFamily="2" charset="-78"/>
              </a:rPr>
              <a:t> به زخم مسـتعد کـزاز، بـدون توجه به سـابقه قبلي ایمن سـازي</a:t>
            </a:r>
            <a:r>
              <a:rPr lang="fa-IR" altLang="fa-IR" dirty="0" smtClean="0">
                <a:cs typeface="B Nazanin" panose="00000400000000000000" pitchFamily="2" charset="-78"/>
              </a:rPr>
              <a:t> </a:t>
            </a:r>
            <a:r>
              <a:rPr lang="ar-SA" altLang="fa-IR" dirty="0" smtClean="0">
                <a:cs typeface="B Nazanin" panose="00000400000000000000" pitchFamily="2" charset="-78"/>
              </a:rPr>
              <a:t>بایـد تتابولیـن دریافـت نمایند</a:t>
            </a:r>
            <a:r>
              <a:rPr lang="en-US" altLang="fa-IR" dirty="0" smtClean="0">
                <a:cs typeface="B Nazanin" panose="00000400000000000000" pitchFamily="2" charset="-78"/>
              </a:rPr>
              <a:t>.</a:t>
            </a:r>
          </a:p>
          <a:p>
            <a:pPr algn="r" rtl="1">
              <a:lnSpc>
                <a:spcPct val="150000"/>
              </a:lnSpc>
            </a:pPr>
            <a:r>
              <a:rPr lang="ar-SA" altLang="fa-IR" dirty="0" smtClean="0">
                <a:cs typeface="B Nazanin" panose="00000400000000000000" pitchFamily="2" charset="-78"/>
              </a:rPr>
              <a:t>در اکثـر مـوارد </a:t>
            </a:r>
            <a:r>
              <a:rPr lang="en-US" altLang="fa-IR" dirty="0" smtClean="0">
                <a:cs typeface="B Nazanin" panose="00000400000000000000" pitchFamily="2" charset="-78"/>
              </a:rPr>
              <a:t>250 </a:t>
            </a:r>
            <a:r>
              <a:rPr lang="ar-SA" altLang="fa-IR" dirty="0" smtClean="0">
                <a:cs typeface="B Nazanin" panose="00000400000000000000" pitchFamily="2" charset="-78"/>
              </a:rPr>
              <a:t>واحـد تتابولین کفایت مـي</a:t>
            </a:r>
            <a:r>
              <a:rPr lang="fa-IR" altLang="fa-IR" dirty="0" smtClean="0">
                <a:cs typeface="B Nazanin" panose="00000400000000000000" pitchFamily="2" charset="-78"/>
              </a:rPr>
              <a:t> </a:t>
            </a:r>
            <a:r>
              <a:rPr lang="ar-SA" altLang="fa-IR" dirty="0" smtClean="0">
                <a:cs typeface="B Nazanin" panose="00000400000000000000" pitchFamily="2" charset="-78"/>
              </a:rPr>
              <a:t>کند ولي در مـوارد تاخیر درمان</a:t>
            </a:r>
            <a:r>
              <a:rPr lang="fa-IR" altLang="fa-IR" dirty="0" smtClean="0">
                <a:cs typeface="B Nazanin" panose="00000400000000000000" pitchFamily="2" charset="-78"/>
              </a:rPr>
              <a:t> </a:t>
            </a:r>
            <a:r>
              <a:rPr lang="ar-SA" altLang="fa-IR" dirty="0" smtClean="0">
                <a:cs typeface="B Nazanin" panose="00000400000000000000" pitchFamily="2" charset="-78"/>
              </a:rPr>
              <a:t>و یـا خطـر ب</a:t>
            </a:r>
            <a:r>
              <a:rPr lang="fa-IR" altLang="fa-IR" dirty="0" smtClean="0">
                <a:cs typeface="B Nazanin" panose="00000400000000000000" pitchFamily="2" charset="-78"/>
              </a:rPr>
              <a:t>الای</a:t>
            </a:r>
            <a:r>
              <a:rPr lang="ar-SA" altLang="fa-IR" dirty="0" smtClean="0">
                <a:cs typeface="B Nazanin" panose="00000400000000000000" pitchFamily="2" charset="-78"/>
              </a:rPr>
              <a:t> کـزاز ، ميتـوان</a:t>
            </a:r>
            <a:r>
              <a:rPr lang="en-US" altLang="fa-IR" dirty="0" smtClean="0">
                <a:cs typeface="B Nazanin" panose="00000400000000000000" pitchFamily="2" charset="-78"/>
              </a:rPr>
              <a:t>500 </a:t>
            </a:r>
            <a:r>
              <a:rPr lang="ar-SA" altLang="fa-IR" dirty="0" smtClean="0">
                <a:cs typeface="B Nazanin" panose="00000400000000000000" pitchFamily="2" charset="-78"/>
              </a:rPr>
              <a:t>واحد تتابولیـن تجویز کرد</a:t>
            </a:r>
            <a:r>
              <a:rPr lang="en-US" altLang="fa-IR" dirty="0" smtClean="0">
                <a:cs typeface="B Nazanin" panose="00000400000000000000" pitchFamily="2" charset="-78"/>
              </a:rPr>
              <a:t>.</a:t>
            </a:r>
            <a:endParaRPr lang="fa-IR" altLang="fa-IR" dirty="0" smtClean="0">
              <a:cs typeface="B Nazanin" panose="00000400000000000000" pitchFamily="2" charset="-78"/>
            </a:endParaRPr>
          </a:p>
          <a:p>
            <a:r>
              <a:rPr lang="fa-IR" b="1" dirty="0" smtClean="0">
                <a:solidFill>
                  <a:schemeClr val="tx1"/>
                </a:solidFill>
                <a:cs typeface="B Nazanin" panose="00000400000000000000" pitchFamily="2" charset="-78"/>
              </a:rPr>
              <a:t>عوارض </a:t>
            </a:r>
            <a:r>
              <a:rPr lang="fa-IR" b="1" dirty="0">
                <a:solidFill>
                  <a:schemeClr val="tx1"/>
                </a:solidFill>
                <a:cs typeface="B Nazanin" panose="00000400000000000000" pitchFamily="2" charset="-78"/>
              </a:rPr>
              <a:t>واکسن </a:t>
            </a:r>
            <a:r>
              <a:rPr lang="fa-IR" b="1" dirty="0" smtClean="0">
                <a:solidFill>
                  <a:schemeClr val="tx1"/>
                </a:solidFill>
                <a:cs typeface="B Nazanin" panose="00000400000000000000" pitchFamily="2" charset="-78"/>
              </a:rPr>
              <a:t>کزاز </a:t>
            </a:r>
            <a:r>
              <a:rPr lang="fa-IR" dirty="0">
                <a:cs typeface="B Nazanin" panose="00000400000000000000" pitchFamily="2" charset="-78"/>
              </a:rPr>
              <a:t>می تواند شامل درد </a:t>
            </a:r>
            <a:r>
              <a:rPr lang="fa-IR" dirty="0" smtClean="0">
                <a:cs typeface="B Nazanin" panose="00000400000000000000" pitchFamily="2" charset="-78"/>
              </a:rPr>
              <a:t>، </a:t>
            </a:r>
            <a:r>
              <a:rPr lang="fa-IR" dirty="0">
                <a:cs typeface="B Nazanin" panose="00000400000000000000" pitchFamily="2" charset="-78"/>
              </a:rPr>
              <a:t>قرمزی و تورم محل </a:t>
            </a:r>
            <a:r>
              <a:rPr lang="fa-IR" dirty="0" smtClean="0">
                <a:cs typeface="B Nazanin" panose="00000400000000000000" pitchFamily="2" charset="-78"/>
              </a:rPr>
              <a:t>تزریق ،تهوع </a:t>
            </a:r>
            <a:r>
              <a:rPr lang="fa-IR" dirty="0">
                <a:cs typeface="B Nazanin" panose="00000400000000000000" pitchFamily="2" charset="-78"/>
              </a:rPr>
              <a:t>و استفراغ </a:t>
            </a:r>
            <a:r>
              <a:rPr lang="fa-IR" dirty="0" smtClean="0">
                <a:cs typeface="B Nazanin" panose="00000400000000000000" pitchFamily="2" charset="-78"/>
              </a:rPr>
              <a:t>، </a:t>
            </a:r>
            <a:r>
              <a:rPr lang="fa-IR" dirty="0">
                <a:cs typeface="B Nazanin" panose="00000400000000000000" pitchFamily="2" charset="-78"/>
              </a:rPr>
              <a:t>تب و لرزباشد.</a:t>
            </a:r>
            <a:endParaRPr lang="en-US" dirty="0">
              <a:cs typeface="B Nazanin" panose="00000400000000000000" pitchFamily="2" charset="-78"/>
            </a:endParaRPr>
          </a:p>
          <a:p>
            <a:pPr algn="r" rtl="1">
              <a:lnSpc>
                <a:spcPct val="150000"/>
              </a:lnSpc>
            </a:pPr>
            <a:endParaRPr lang="en-US" altLang="fa-IR" dirty="0" smtClean="0">
              <a:cs typeface="B Nazanin" panose="00000400000000000000" pitchFamily="2" charset="-78"/>
            </a:endParaRPr>
          </a:p>
          <a:p>
            <a:pPr algn="r"/>
            <a:endParaRPr lang="en-US" altLang="fa-IR" dirty="0" smtClean="0">
              <a:cs typeface="B Nazanin" panose="00000400000000000000" pitchFamily="2" charset="-78"/>
            </a:endParaRPr>
          </a:p>
          <a:p>
            <a:pPr algn="r" rtl="1"/>
            <a:endParaRPr lang="fa-IR" altLang="fa-IR" dirty="0" smtClean="0"/>
          </a:p>
        </p:txBody>
      </p:sp>
    </p:spTree>
    <p:extLst>
      <p:ext uri="{BB962C8B-B14F-4D97-AF65-F5344CB8AC3E}">
        <p14:creationId xmlns:p14="http://schemas.microsoft.com/office/powerpoint/2010/main" val="37401461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654" y="843556"/>
            <a:ext cx="10058400" cy="1450757"/>
          </a:xfrm>
        </p:spPr>
        <p:txBody>
          <a:bodyPr/>
          <a:lstStyle/>
          <a:p>
            <a:pPr algn="ctr"/>
            <a:r>
              <a:rPr lang="fa-IR" dirty="0" smtClean="0">
                <a:cs typeface="B Titr" panose="00000700000000000000" pitchFamily="2" charset="-78"/>
              </a:rPr>
              <a:t>با تشکر از توجه شما</a:t>
            </a:r>
            <a:br>
              <a:rPr lang="fa-IR" dirty="0" smtClean="0">
                <a:cs typeface="B Titr" panose="00000700000000000000" pitchFamily="2" charset="-78"/>
              </a:rPr>
            </a:br>
            <a:endParaRPr lang="fa-IR" dirty="0">
              <a:cs typeface="B Titr" panose="00000700000000000000" pitchFamily="2" charset="-78"/>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3411" y="1846263"/>
            <a:ext cx="9135687" cy="4022725"/>
          </a:xfrm>
        </p:spPr>
      </p:pic>
    </p:spTree>
    <p:extLst>
      <p:ext uri="{BB962C8B-B14F-4D97-AF65-F5344CB8AC3E}">
        <p14:creationId xmlns:p14="http://schemas.microsoft.com/office/powerpoint/2010/main" val="38191214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527175" y="173933"/>
            <a:ext cx="9617075" cy="763588"/>
          </a:xfrm>
        </p:spPr>
        <p:txBody>
          <a:bodyPr/>
          <a:lstStyle/>
          <a:p>
            <a:pPr algn="r" rtl="1"/>
            <a:r>
              <a:rPr lang="fa-IR" altLang="en-US" sz="2400" b="1" dirty="0" smtClean="0">
                <a:solidFill>
                  <a:schemeClr val="tx1"/>
                </a:solidFill>
                <a:cs typeface="B Titr" panose="00000700000000000000" pitchFamily="2" charset="-78"/>
              </a:rPr>
              <a:t>پوشش واکسیناسیون: </a:t>
            </a:r>
            <a:endParaRPr lang="en-US" altLang="en-US" sz="2400" b="1" dirty="0" smtClean="0">
              <a:solidFill>
                <a:schemeClr val="tx1"/>
              </a:solidFill>
              <a:cs typeface="B Titr" panose="00000700000000000000" pitchFamily="2" charset="-78"/>
            </a:endParaRPr>
          </a:p>
        </p:txBody>
      </p:sp>
      <p:sp>
        <p:nvSpPr>
          <p:cNvPr id="23555" name="Content Placeholder 2"/>
          <p:cNvSpPr>
            <a:spLocks noGrp="1"/>
          </p:cNvSpPr>
          <p:nvPr>
            <p:ph idx="1"/>
          </p:nvPr>
        </p:nvSpPr>
        <p:spPr>
          <a:xfrm>
            <a:off x="628650" y="1128713"/>
            <a:ext cx="10515600" cy="5113337"/>
          </a:xfrm>
        </p:spPr>
        <p:txBody>
          <a:bodyPr/>
          <a:lstStyle/>
          <a:p>
            <a:pPr algn="r" rtl="1">
              <a:lnSpc>
                <a:spcPct val="150000"/>
              </a:lnSpc>
              <a:buClr>
                <a:srgbClr val="FF0000"/>
              </a:buClr>
              <a:buFont typeface="Wingdings" panose="05000000000000000000" pitchFamily="2" charset="2"/>
              <a:buChar char="§"/>
            </a:pPr>
            <a:r>
              <a:rPr lang="fa-IR" altLang="en-US" sz="2200" b="1" dirty="0" smtClean="0">
                <a:cs typeface="B Nazanin" panose="00000400000000000000" pitchFamily="2" charset="-78"/>
              </a:rPr>
              <a:t>پوشش واکسیناسیون کودکان ایران در مقایسه با کشورها در وضعیت مناسبتری قرار دارد.</a:t>
            </a:r>
          </a:p>
          <a:p>
            <a:pPr lvl="1" algn="r" rtl="1">
              <a:lnSpc>
                <a:spcPct val="150000"/>
              </a:lnSpc>
              <a:buClr>
                <a:srgbClr val="FF0000"/>
              </a:buClr>
              <a:buFont typeface="Wingdings" panose="05000000000000000000" pitchFamily="2" charset="2"/>
              <a:buChar char="§"/>
            </a:pPr>
            <a:r>
              <a:rPr lang="fa-IR" altLang="en-US" sz="1800" b="1" dirty="0" smtClean="0">
                <a:cs typeface="B Nazanin" panose="00000400000000000000" pitchFamily="2" charset="-78"/>
              </a:rPr>
              <a:t>در دهه اخیر بین 99-98% بوده ولی در کشورهای اروپای غربی (آلمان، فرانسه، ایتالیا) بین 90 تا 95% بوده است.</a:t>
            </a:r>
          </a:p>
          <a:p>
            <a:pPr algn="r" rtl="1">
              <a:lnSpc>
                <a:spcPct val="150000"/>
              </a:lnSpc>
              <a:buClr>
                <a:srgbClr val="FF0000"/>
              </a:buClr>
              <a:buFont typeface="Wingdings" panose="05000000000000000000" pitchFamily="2" charset="2"/>
              <a:buChar char="§"/>
            </a:pPr>
            <a:r>
              <a:rPr lang="fa-IR" altLang="en-US" sz="2200" b="1" dirty="0" smtClean="0">
                <a:cs typeface="B Nazanin" panose="00000400000000000000" pitchFamily="2" charset="-78"/>
              </a:rPr>
              <a:t>هدف گذاری </a:t>
            </a:r>
            <a:r>
              <a:rPr lang="en-US" altLang="en-US" sz="2200" b="1" dirty="0" smtClean="0">
                <a:cs typeface="B Nazanin" panose="00000400000000000000" pitchFamily="2" charset="-78"/>
              </a:rPr>
              <a:t>WHO</a:t>
            </a:r>
            <a:r>
              <a:rPr lang="fa-IR" altLang="en-US" sz="2200" b="1" dirty="0" smtClean="0">
                <a:cs typeface="B Nazanin" panose="00000400000000000000" pitchFamily="2" charset="-78"/>
              </a:rPr>
              <a:t> دستیابی همه کشورها به پوشش نوبت سوم واکسن ثلاث (دیفتری، سیاه سرفه و کزاز) بالای 90% در سطح کشوری است.</a:t>
            </a:r>
          </a:p>
          <a:p>
            <a:pPr lvl="1" algn="r" rtl="1">
              <a:lnSpc>
                <a:spcPct val="150000"/>
              </a:lnSpc>
              <a:buClr>
                <a:srgbClr val="FF0000"/>
              </a:buClr>
              <a:buFont typeface="Wingdings" panose="05000000000000000000" pitchFamily="2" charset="2"/>
              <a:buChar char="§"/>
            </a:pPr>
            <a:r>
              <a:rPr lang="fa-IR" altLang="en-US" sz="1800" b="1" dirty="0" smtClean="0">
                <a:cs typeface="B Nazanin" panose="00000400000000000000" pitchFamily="2" charset="-78"/>
              </a:rPr>
              <a:t>این شاخص در دهه اخیر بین 86-84% متغیر بوده و بدلیل پاندمی کووید به 82% کاهش یافته است.</a:t>
            </a:r>
          </a:p>
          <a:p>
            <a:pPr algn="r" rtl="1">
              <a:lnSpc>
                <a:spcPct val="150000"/>
              </a:lnSpc>
              <a:buClr>
                <a:srgbClr val="FF0000"/>
              </a:buClr>
              <a:buFont typeface="Wingdings" panose="05000000000000000000" pitchFamily="2" charset="2"/>
              <a:buChar char="§"/>
            </a:pPr>
            <a:endParaRPr lang="fa-IR" altLang="en-US" sz="2200" b="1" dirty="0" smtClean="0">
              <a:cs typeface="B Nazanin" panose="00000400000000000000" pitchFamily="2" charset="-78"/>
            </a:endParaRPr>
          </a:p>
          <a:p>
            <a:pPr algn="r" rtl="1">
              <a:lnSpc>
                <a:spcPct val="150000"/>
              </a:lnSpc>
              <a:buClr>
                <a:srgbClr val="FF0000"/>
              </a:buClr>
              <a:buFont typeface="Wingdings" panose="05000000000000000000" pitchFamily="2" charset="2"/>
              <a:buChar char="§"/>
            </a:pPr>
            <a:endParaRPr lang="fa-IR" altLang="en-US" sz="2200" b="1" dirty="0" smtClean="0">
              <a:cs typeface="B Nazanin" panose="00000400000000000000" pitchFamily="2" charset="-78"/>
            </a:endParaRPr>
          </a:p>
          <a:p>
            <a:pPr algn="r" rtl="1">
              <a:lnSpc>
                <a:spcPct val="150000"/>
              </a:lnSpc>
              <a:buClr>
                <a:srgbClr val="FF0000"/>
              </a:buClr>
              <a:buFont typeface="Wingdings" panose="05000000000000000000" pitchFamily="2" charset="2"/>
              <a:buChar char="§"/>
            </a:pPr>
            <a:endParaRPr lang="en-US" altLang="en-US" dirty="0" smtClean="0"/>
          </a:p>
        </p:txBody>
      </p:sp>
    </p:spTree>
    <p:extLst>
      <p:ext uri="{BB962C8B-B14F-4D97-AF65-F5344CB8AC3E}">
        <p14:creationId xmlns:p14="http://schemas.microsoft.com/office/powerpoint/2010/main" val="1231397797"/>
      </p:ext>
    </p:extLst>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842963" y="265113"/>
            <a:ext cx="9564687" cy="890587"/>
          </a:xfrm>
        </p:spPr>
        <p:txBody>
          <a:bodyPr/>
          <a:lstStyle/>
          <a:p>
            <a:pPr algn="r" rtl="1"/>
            <a:r>
              <a:rPr lang="fa-IR" altLang="en-US" sz="2400" b="1" dirty="0" smtClean="0">
                <a:solidFill>
                  <a:schemeClr val="tx1"/>
                </a:solidFill>
                <a:cs typeface="B Titr" panose="00000700000000000000" pitchFamily="2" charset="-78"/>
              </a:rPr>
              <a:t>میزان پوشش نوبت اول و دوم واکسن سرخک در کشورهای منطقه، سال 2021</a:t>
            </a:r>
            <a:endParaRPr lang="en-US" altLang="en-US" sz="2400" b="1" dirty="0" smtClean="0">
              <a:solidFill>
                <a:schemeClr val="tx1"/>
              </a:solidFill>
              <a:cs typeface="B Titr" panose="00000700000000000000" pitchFamily="2" charset="-78"/>
            </a:endParaRPr>
          </a:p>
        </p:txBody>
      </p:sp>
      <p:pic>
        <p:nvPicPr>
          <p:cNvPr id="2560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771698" y="1365251"/>
            <a:ext cx="10515600" cy="3979862"/>
          </a:xfrm>
          <a:ln>
            <a:solidFill>
              <a:srgbClr val="FF0000"/>
            </a:solidFill>
            <a:miter lim="800000"/>
            <a:headEnd/>
            <a:tailEnd/>
          </a:ln>
        </p:spPr>
      </p:pic>
      <p:cxnSp>
        <p:nvCxnSpPr>
          <p:cNvPr id="3" name="Straight Arrow Connector 2"/>
          <p:cNvCxnSpPr/>
          <p:nvPr/>
        </p:nvCxnSpPr>
        <p:spPr>
          <a:xfrm flipV="1">
            <a:off x="2947988" y="4930791"/>
            <a:ext cx="425450" cy="64928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956409024"/>
      </p:ext>
    </p:extLst>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842963" y="265113"/>
            <a:ext cx="9564687" cy="914400"/>
          </a:xfrm>
        </p:spPr>
        <p:txBody>
          <a:bodyPr/>
          <a:lstStyle/>
          <a:p>
            <a:pPr algn="r" rtl="1"/>
            <a:r>
              <a:rPr lang="fa-IR" altLang="en-US" sz="2400" b="1" dirty="0" smtClean="0">
                <a:solidFill>
                  <a:schemeClr val="tx1"/>
                </a:solidFill>
                <a:cs typeface="B Titr" panose="00000700000000000000" pitchFamily="2" charset="-78"/>
              </a:rPr>
              <a:t>در سال 2021 در منطقه مدیترانه شرقی تعداد 3357096 کودک واکسن نگرفته اند</a:t>
            </a:r>
            <a:endParaRPr lang="en-US" altLang="en-US" sz="2400" b="1" dirty="0" smtClean="0">
              <a:solidFill>
                <a:schemeClr val="tx1"/>
              </a:solidFill>
              <a:cs typeface="B Titr" panose="00000700000000000000" pitchFamily="2" charset="-78"/>
            </a:endParaRPr>
          </a:p>
        </p:txBody>
      </p:sp>
      <p:graphicFrame>
        <p:nvGraphicFramePr>
          <p:cNvPr id="27651" name="Content Placeholder 7"/>
          <p:cNvGraphicFramePr>
            <a:graphicFrameLocks noGrp="1"/>
          </p:cNvGraphicFramePr>
          <p:nvPr>
            <p:ph idx="1"/>
          </p:nvPr>
        </p:nvGraphicFramePr>
        <p:xfrm>
          <a:off x="787400" y="1555750"/>
          <a:ext cx="4394200" cy="4222750"/>
        </p:xfrm>
        <a:graphic>
          <a:graphicData uri="http://schemas.openxmlformats.org/presentationml/2006/ole">
            <mc:AlternateContent xmlns:mc="http://schemas.openxmlformats.org/markup-compatibility/2006">
              <mc:Choice xmlns:v="urn:schemas-microsoft-com:vml" Requires="v">
                <p:oleObj spid="_x0000_s3128" name="Chart" r:id="rId4" imgW="4395597" imgH="4224894" progId="Excel.Chart.8">
                  <p:embed/>
                </p:oleObj>
              </mc:Choice>
              <mc:Fallback>
                <p:oleObj name="Chart" r:id="rId4" imgW="4395597" imgH="4224894" progId="Excel.Chart.8">
                  <p:embed/>
                  <p:pic>
                    <p:nvPicPr>
                      <p:cNvPr id="27651" name="Content Placeholder 7"/>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00" y="1555750"/>
                        <a:ext cx="4394200"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7652" name="Content Placeholder 12"/>
          <p:cNvGraphicFramePr>
            <a:graphicFrameLocks/>
          </p:cNvGraphicFramePr>
          <p:nvPr/>
        </p:nvGraphicFramePr>
        <p:xfrm>
          <a:off x="6492875" y="1555750"/>
          <a:ext cx="5184775" cy="4789488"/>
        </p:xfrm>
        <a:graphic>
          <a:graphicData uri="http://schemas.openxmlformats.org/presentationml/2006/ole">
            <mc:AlternateContent xmlns:mc="http://schemas.openxmlformats.org/markup-compatibility/2006">
              <mc:Choice xmlns:v="urn:schemas-microsoft-com:vml" Requires="v">
                <p:oleObj spid="_x0000_s3129" name="Chart" r:id="rId6" imgW="5188146" imgH="4791871" progId="Excel.Chart.8">
                  <p:embed/>
                </p:oleObj>
              </mc:Choice>
              <mc:Fallback>
                <p:oleObj name="Chart" r:id="rId6" imgW="5188146" imgH="4791871" progId="Excel.Chart.8">
                  <p:embed/>
                  <p:pic>
                    <p:nvPicPr>
                      <p:cNvPr id="27652" name="Content Placeholder 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92875" y="1555750"/>
                        <a:ext cx="5184775" cy="478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7" name="Straight Connector 6"/>
          <p:cNvCxnSpPr/>
          <p:nvPr/>
        </p:nvCxnSpPr>
        <p:spPr>
          <a:xfrm flipV="1">
            <a:off x="4216400" y="2517775"/>
            <a:ext cx="4251325" cy="84296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275138" y="4524375"/>
            <a:ext cx="4394200" cy="13414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82634" y="5710384"/>
            <a:ext cx="11313622" cy="923330"/>
          </a:xfrm>
          <a:prstGeom prst="rect">
            <a:avLst/>
          </a:prstGeom>
        </p:spPr>
        <p:txBody>
          <a:bodyPr wrap="square">
            <a:spAutoFit/>
          </a:bodyPr>
          <a:lstStyle/>
          <a:p>
            <a:pPr algn="r" rtl="1">
              <a:lnSpc>
                <a:spcPct val="150000"/>
              </a:lnSpc>
              <a:buClr>
                <a:srgbClr val="FF0000"/>
              </a:buClr>
              <a:buFont typeface="Wingdings" panose="05000000000000000000" pitchFamily="2" charset="2"/>
              <a:buChar char="§"/>
            </a:pPr>
            <a:r>
              <a:rPr lang="fa-IR" altLang="en-US" b="1" dirty="0" smtClean="0">
                <a:cs typeface="B Nazanin" panose="00000400000000000000" pitchFamily="2" charset="-78"/>
              </a:rPr>
              <a:t>همجواری </a:t>
            </a:r>
            <a:r>
              <a:rPr lang="fa-IR" altLang="en-US" b="1" dirty="0">
                <a:cs typeface="B Nazanin" panose="00000400000000000000" pitchFamily="2" charset="-78"/>
              </a:rPr>
              <a:t>و تردد بالای قانونی و غیر قانونی از کشورهای همسایه با پوشش ضعیف </a:t>
            </a:r>
            <a:r>
              <a:rPr lang="fa-IR" altLang="en-US" b="1" dirty="0" smtClean="0">
                <a:cs typeface="B Nazanin" panose="00000400000000000000" pitchFamily="2" charset="-78"/>
              </a:rPr>
              <a:t>واکسیناسیون می تواند منجر به بروز طغیان و مشکلات حذف و ریشه کنی بیماری </a:t>
            </a:r>
            <a:r>
              <a:rPr lang="fa-IR" altLang="en-US" b="1" dirty="0" smtClean="0">
                <a:cs typeface="B Nazanin" panose="00000400000000000000" pitchFamily="2" charset="-78"/>
              </a:rPr>
              <a:t>گردد.همچنین در تجمعات انبوه مانندپیاده روی اربعین </a:t>
            </a:r>
            <a:endParaRPr lang="fa-IR" altLang="en-US" b="1" dirty="0">
              <a:cs typeface="B Nazanin" panose="00000400000000000000" pitchFamily="2" charset="-78"/>
            </a:endParaRPr>
          </a:p>
        </p:txBody>
      </p:sp>
    </p:spTree>
    <p:extLst>
      <p:ext uri="{BB962C8B-B14F-4D97-AF65-F5344CB8AC3E}">
        <p14:creationId xmlns:p14="http://schemas.microsoft.com/office/powerpoint/2010/main" val="1056073292"/>
      </p:ext>
    </p:extLst>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63440"/>
            <a:ext cx="6108158" cy="6585585"/>
          </a:xfrm>
          <a:prstGeom prst="rect">
            <a:avLst/>
          </a:prstGeom>
        </p:spPr>
      </p:pic>
      <p:pic>
        <p:nvPicPr>
          <p:cNvPr id="6" name="Picture 5"/>
          <p:cNvPicPr>
            <a:picLocks noChangeAspect="1"/>
          </p:cNvPicPr>
          <p:nvPr/>
        </p:nvPicPr>
        <p:blipFill>
          <a:blip r:embed="rId3"/>
          <a:stretch>
            <a:fillRect/>
          </a:stretch>
        </p:blipFill>
        <p:spPr>
          <a:xfrm>
            <a:off x="6282778" y="163441"/>
            <a:ext cx="6136438" cy="6521896"/>
          </a:xfrm>
          <a:prstGeom prst="rect">
            <a:avLst/>
          </a:prstGeom>
        </p:spPr>
      </p:pic>
    </p:spTree>
    <p:extLst>
      <p:ext uri="{BB962C8B-B14F-4D97-AF65-F5344CB8AC3E}">
        <p14:creationId xmlns:p14="http://schemas.microsoft.com/office/powerpoint/2010/main" val="1559158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2238376" y="504825"/>
            <a:ext cx="8152533" cy="979488"/>
          </a:xfrm>
        </p:spPr>
        <p:txBody>
          <a:bodyPr>
            <a:normAutofit fontScale="47500" lnSpcReduction="20000"/>
          </a:bodyPr>
          <a:lstStyle/>
          <a:p>
            <a:pPr algn="just" rtl="1" eaLnBrk="1" hangingPunct="1">
              <a:buFontTx/>
              <a:buNone/>
            </a:pPr>
            <a:r>
              <a:rPr lang="fa-IR" altLang="en-US" sz="4500" dirty="0">
                <a:cs typeface="B Yagut" panose="00000400000000000000" pitchFamily="2" charset="-78"/>
              </a:rPr>
              <a:t>مجمع عمومي بهداشت در سال  1988 در ژنو ريشه كني فلج اطفال را به تصويب رساند</a:t>
            </a:r>
            <a:r>
              <a:rPr lang="fa-IR" altLang="en-US" sz="2400" dirty="0">
                <a:cs typeface="B Yagut" panose="00000400000000000000" pitchFamily="2" charset="-78"/>
              </a:rPr>
              <a:t>.</a:t>
            </a:r>
            <a:r>
              <a:rPr lang="en-US" altLang="en-US" sz="2400" dirty="0">
                <a:cs typeface="B Yagut" panose="00000400000000000000" pitchFamily="2" charset="-78"/>
              </a:rPr>
              <a:t> </a:t>
            </a:r>
            <a:r>
              <a:rPr lang="fa-IR" altLang="en-US" sz="2400" dirty="0">
                <a:cs typeface="B Yagut" panose="00000400000000000000" pitchFamily="2" charset="-78"/>
              </a:rPr>
              <a:t>  </a:t>
            </a:r>
          </a:p>
          <a:p>
            <a:pPr algn="just" rtl="1" eaLnBrk="1" hangingPunct="1">
              <a:buFontTx/>
              <a:buNone/>
            </a:pPr>
            <a:endParaRPr lang="fa-IR" altLang="en-US" sz="2400" b="1" dirty="0">
              <a:cs typeface="B Yagut" panose="00000400000000000000" pitchFamily="2" charset="-78"/>
            </a:endParaRPr>
          </a:p>
          <a:p>
            <a:pPr algn="just" rtl="1" eaLnBrk="1" hangingPunct="1">
              <a:buFontTx/>
              <a:buNone/>
            </a:pPr>
            <a:r>
              <a:rPr lang="fa-IR" altLang="en-US" sz="2400" b="1" dirty="0">
                <a:cs typeface="B Yagut" panose="00000400000000000000" pitchFamily="2" charset="-78"/>
              </a:rPr>
              <a:t> </a:t>
            </a:r>
            <a:r>
              <a:rPr lang="en-US" altLang="en-US" sz="2400" b="1" dirty="0">
                <a:cs typeface="B Yagut" panose="00000400000000000000" pitchFamily="2" charset="-78"/>
              </a:rPr>
              <a:t>   </a:t>
            </a:r>
            <a:endParaRPr lang="en-US" altLang="en-US" sz="2400" dirty="0"/>
          </a:p>
        </p:txBody>
      </p:sp>
      <p:pic>
        <p:nvPicPr>
          <p:cNvPr id="7171" name="Picture 2"/>
          <p:cNvPicPr>
            <a:picLocks noChangeAspect="1" noChangeArrowheads="1"/>
          </p:cNvPicPr>
          <p:nvPr/>
        </p:nvPicPr>
        <p:blipFill>
          <a:blip r:embed="rId2">
            <a:extLst>
              <a:ext uri="{28A0092B-C50C-407E-A947-70E740481C1C}">
                <a14:useLocalDpi xmlns:a14="http://schemas.microsoft.com/office/drawing/2010/main" val="0"/>
              </a:ext>
            </a:extLst>
          </a:blip>
          <a:srcRect l="68073" t="31534" r="7207" b="56250"/>
          <a:stretch>
            <a:fillRect/>
          </a:stretch>
        </p:blipFill>
        <p:spPr bwMode="auto">
          <a:xfrm>
            <a:off x="1524000" y="6237288"/>
            <a:ext cx="161925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2" descr="http://polioeradication.org/wp-content/uploads/2016/07/WHO_010893.orig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376" y="1536700"/>
            <a:ext cx="8501668"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3" name="TextBox 1"/>
          <p:cNvSpPr txBox="1">
            <a:spLocks noChangeArrowheads="1"/>
          </p:cNvSpPr>
          <p:nvPr/>
        </p:nvSpPr>
        <p:spPr bwMode="auto">
          <a:xfrm>
            <a:off x="7248525" y="5891213"/>
            <a:ext cx="1512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r>
              <a:rPr lang="en-US" altLang="en-US" b="1">
                <a:solidFill>
                  <a:srgbClr val="FF0000"/>
                </a:solidFill>
                <a:latin typeface="Arial" panose="020B0604020202020204" pitchFamily="34" charset="0"/>
              </a:rPr>
              <a:t>WHA-1988</a:t>
            </a:r>
          </a:p>
        </p:txBody>
      </p:sp>
    </p:spTree>
    <p:extLst>
      <p:ext uri="{BB962C8B-B14F-4D97-AF65-F5344CB8AC3E}">
        <p14:creationId xmlns:p14="http://schemas.microsoft.com/office/powerpoint/2010/main" val="333340982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txBox="1">
            <a:spLocks/>
          </p:cNvSpPr>
          <p:nvPr/>
        </p:nvSpPr>
        <p:spPr bwMode="auto">
          <a:xfrm>
            <a:off x="1524000" y="476251"/>
            <a:ext cx="899953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defTabSz="45720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defTabSz="4572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defTabSz="4572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defTabSz="4572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fa-IR" altLang="en-US" sz="3600" b="1">
                <a:solidFill>
                  <a:srgbClr val="990000"/>
                </a:solidFill>
                <a:cs typeface="B Titr" panose="00000700000000000000" pitchFamily="2" charset="-78"/>
              </a:rPr>
              <a:t> وضعیت برنامه ریشه کنی فلج اطفال در جهان </a:t>
            </a:r>
            <a:endParaRPr lang="en-US" altLang="en-US" sz="3600" b="1">
              <a:solidFill>
                <a:srgbClr val="990000"/>
              </a:solidFill>
              <a:cs typeface="B Titr" panose="00000700000000000000" pitchFamily="2" charset="-78"/>
            </a:endParaRPr>
          </a:p>
        </p:txBody>
      </p:sp>
      <p:sp>
        <p:nvSpPr>
          <p:cNvPr id="5" name="Title 1"/>
          <p:cNvSpPr txBox="1">
            <a:spLocks noGrp="1"/>
          </p:cNvSpPr>
          <p:nvPr>
            <p:ph idx="1"/>
          </p:nvPr>
        </p:nvSpPr>
        <p:spPr>
          <a:xfrm>
            <a:off x="648393" y="1557338"/>
            <a:ext cx="10848109" cy="3910012"/>
          </a:xfrm>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charset="0"/>
              </a:defRPr>
            </a:lvl2pPr>
            <a:lvl3pPr algn="l" rtl="0" eaLnBrk="0" fontAlgn="base" hangingPunct="0">
              <a:lnSpc>
                <a:spcPct val="90000"/>
              </a:lnSpc>
              <a:spcBef>
                <a:spcPct val="0"/>
              </a:spcBef>
              <a:spcAft>
                <a:spcPct val="0"/>
              </a:spcAft>
              <a:defRPr sz="4400">
                <a:solidFill>
                  <a:schemeClr val="tx1"/>
                </a:solidFill>
                <a:latin typeface="Calibri Light" charset="0"/>
              </a:defRPr>
            </a:lvl3pPr>
            <a:lvl4pPr algn="l" rtl="0" eaLnBrk="0" fontAlgn="base" hangingPunct="0">
              <a:lnSpc>
                <a:spcPct val="90000"/>
              </a:lnSpc>
              <a:spcBef>
                <a:spcPct val="0"/>
              </a:spcBef>
              <a:spcAft>
                <a:spcPct val="0"/>
              </a:spcAft>
              <a:defRPr sz="4400">
                <a:solidFill>
                  <a:schemeClr val="tx1"/>
                </a:solidFill>
                <a:latin typeface="Calibri Light" charset="0"/>
              </a:defRPr>
            </a:lvl4pPr>
            <a:lvl5pPr algn="l" rtl="0" eaLnBrk="0" fontAlgn="base" hangingPunct="0">
              <a:lnSpc>
                <a:spcPct val="90000"/>
              </a:lnSpc>
              <a:spcBef>
                <a:spcPct val="0"/>
              </a:spcBef>
              <a:spcAft>
                <a:spcPct val="0"/>
              </a:spcAft>
              <a:defRPr sz="4400">
                <a:solidFill>
                  <a:schemeClr val="tx1"/>
                </a:solidFill>
                <a:latin typeface="Calibri Light" charset="0"/>
              </a:defRPr>
            </a:lvl5pPr>
            <a:lvl6pPr marL="457200" algn="l" rtl="0" fontAlgn="base">
              <a:lnSpc>
                <a:spcPct val="90000"/>
              </a:lnSpc>
              <a:spcBef>
                <a:spcPct val="0"/>
              </a:spcBef>
              <a:spcAft>
                <a:spcPct val="0"/>
              </a:spcAft>
              <a:defRPr sz="4400">
                <a:solidFill>
                  <a:schemeClr val="tx1"/>
                </a:solidFill>
                <a:latin typeface="Calibri Light" charset="0"/>
              </a:defRPr>
            </a:lvl6pPr>
            <a:lvl7pPr marL="914400" algn="l" rtl="0" fontAlgn="base">
              <a:lnSpc>
                <a:spcPct val="90000"/>
              </a:lnSpc>
              <a:spcBef>
                <a:spcPct val="0"/>
              </a:spcBef>
              <a:spcAft>
                <a:spcPct val="0"/>
              </a:spcAft>
              <a:defRPr sz="4400">
                <a:solidFill>
                  <a:schemeClr val="tx1"/>
                </a:solidFill>
                <a:latin typeface="Calibri Light" charset="0"/>
              </a:defRPr>
            </a:lvl7pPr>
            <a:lvl8pPr marL="1371600" algn="l" rtl="0" fontAlgn="base">
              <a:lnSpc>
                <a:spcPct val="90000"/>
              </a:lnSpc>
              <a:spcBef>
                <a:spcPct val="0"/>
              </a:spcBef>
              <a:spcAft>
                <a:spcPct val="0"/>
              </a:spcAft>
              <a:defRPr sz="4400">
                <a:solidFill>
                  <a:schemeClr val="tx1"/>
                </a:solidFill>
                <a:latin typeface="Calibri Light" charset="0"/>
              </a:defRPr>
            </a:lvl8pPr>
            <a:lvl9pPr marL="1828800" algn="l" rtl="0" fontAlgn="base">
              <a:lnSpc>
                <a:spcPct val="90000"/>
              </a:lnSpc>
              <a:spcBef>
                <a:spcPct val="0"/>
              </a:spcBef>
              <a:spcAft>
                <a:spcPct val="0"/>
              </a:spcAft>
              <a:defRPr sz="4400">
                <a:solidFill>
                  <a:schemeClr val="tx1"/>
                </a:solidFill>
                <a:latin typeface="Calibri Light" charset="0"/>
              </a:defRPr>
            </a:lvl9pPr>
          </a:lstStyle>
          <a:p>
            <a:pPr algn="r" rtl="1">
              <a:buClr>
                <a:srgbClr val="7030A0"/>
              </a:buClr>
              <a:buFont typeface="Wingdings" panose="05000000000000000000" pitchFamily="2" charset="2"/>
              <a:buChar char="ü"/>
              <a:defRPr/>
            </a:pPr>
            <a:r>
              <a:rPr lang="fa-IR" altLang="en-US" sz="3200" dirty="0">
                <a:solidFill>
                  <a:srgbClr val="002060"/>
                </a:solidFill>
                <a:latin typeface="+mn-lt"/>
                <a:ea typeface="+mn-ea"/>
                <a:cs typeface="B Nazanin" panose="00000400000000000000" pitchFamily="2" charset="-78"/>
              </a:rPr>
              <a:t>از 6 منطقه سازمان جهانی بهداشت ، فقط منطقه مدیترانه شرقی موفق به اخذ تاییدیه عاری از فلج اطفال نشده است</a:t>
            </a:r>
            <a:r>
              <a:rPr lang="fa-IR" altLang="en-US" sz="3200" dirty="0" smtClean="0">
                <a:solidFill>
                  <a:srgbClr val="002060"/>
                </a:solidFill>
                <a:latin typeface="+mn-lt"/>
                <a:ea typeface="+mn-ea"/>
                <a:cs typeface="B Nazanin" panose="00000400000000000000" pitchFamily="2" charset="-78"/>
              </a:rPr>
              <a:t>.</a:t>
            </a:r>
          </a:p>
          <a:p>
            <a:pPr algn="r" rtl="1">
              <a:buClr>
                <a:srgbClr val="7030A0"/>
              </a:buClr>
              <a:buFont typeface="Wingdings" panose="05000000000000000000" pitchFamily="2" charset="2"/>
              <a:buChar char="ü"/>
              <a:defRPr/>
            </a:pPr>
            <a:endParaRPr lang="fa-IR" altLang="en-US" sz="3200" dirty="0">
              <a:solidFill>
                <a:srgbClr val="002060"/>
              </a:solidFill>
              <a:latin typeface="+mn-lt"/>
              <a:ea typeface="+mn-ea"/>
              <a:cs typeface="B Nazanin" panose="00000400000000000000" pitchFamily="2" charset="-78"/>
            </a:endParaRPr>
          </a:p>
          <a:p>
            <a:pPr algn="r" rtl="1">
              <a:buClr>
                <a:srgbClr val="7030A0"/>
              </a:buClr>
              <a:buFont typeface="Wingdings" panose="05000000000000000000" pitchFamily="2" charset="2"/>
              <a:buChar char="ü"/>
              <a:defRPr/>
            </a:pPr>
            <a:r>
              <a:rPr lang="fa-IR" altLang="en-US" sz="3200" dirty="0">
                <a:solidFill>
                  <a:srgbClr val="002060"/>
                </a:solidFill>
                <a:latin typeface="+mn-lt"/>
                <a:ea typeface="+mn-ea"/>
                <a:cs typeface="B Nazanin" panose="00000400000000000000" pitchFamily="2" charset="-78"/>
              </a:rPr>
              <a:t>افغانستان و پاکستان تنها کشورهای  بومی فلج اطفال جهان هستند. </a:t>
            </a:r>
            <a:endParaRPr lang="en-US" altLang="en-US" sz="3200" dirty="0">
              <a:solidFill>
                <a:srgbClr val="002060"/>
              </a:solidFill>
              <a:latin typeface="+mn-lt"/>
              <a:ea typeface="+mn-ea"/>
              <a:cs typeface="B Nazanin" panose="00000400000000000000" pitchFamily="2" charset="-78"/>
            </a:endParaRPr>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l="68073" t="31534" r="7207" b="56250"/>
          <a:stretch>
            <a:fillRect/>
          </a:stretch>
        </p:blipFill>
        <p:spPr bwMode="auto">
          <a:xfrm>
            <a:off x="8832851" y="6092826"/>
            <a:ext cx="1890713"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359643"/>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313</TotalTime>
  <Words>1657</Words>
  <Application>Microsoft Office PowerPoint</Application>
  <PresentationFormat>Widescreen</PresentationFormat>
  <Paragraphs>230</Paragraphs>
  <Slides>31</Slides>
  <Notes>4</Notes>
  <HiddenSlides>0</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50" baseType="lpstr">
      <vt:lpstr>Arial</vt:lpstr>
      <vt:lpstr>B Nazanin</vt:lpstr>
      <vt:lpstr>B Titr</vt:lpstr>
      <vt:lpstr>B Yagut</vt:lpstr>
      <vt:lpstr>BLotus</vt:lpstr>
      <vt:lpstr>Bodoni MT Condensed</vt:lpstr>
      <vt:lpstr>Book Antiqua</vt:lpstr>
      <vt:lpstr>Calibri</vt:lpstr>
      <vt:lpstr>Calibri Light</vt:lpstr>
      <vt:lpstr>IranNastaliq</vt:lpstr>
      <vt:lpstr>Microsoft Sans Serif</vt:lpstr>
      <vt:lpstr>Symbol</vt:lpstr>
      <vt:lpstr>Tahoma</vt:lpstr>
      <vt:lpstr>Times New Roman</vt:lpstr>
      <vt:lpstr>Trebuchet MS</vt:lpstr>
      <vt:lpstr>Wingdings</vt:lpstr>
      <vt:lpstr>Wingdings 3</vt:lpstr>
      <vt:lpstr>Retrospect</vt:lpstr>
      <vt:lpstr>Chart</vt:lpstr>
      <vt:lpstr>PowerPoint Presentation</vt:lpstr>
      <vt:lpstr>نکات مهم در ایمن‌سازی و کزاز</vt:lpstr>
      <vt:lpstr>تاریخچه برنامه ایمن سازی</vt:lpstr>
      <vt:lpstr>پوشش واکسیناسیون: </vt:lpstr>
      <vt:lpstr>میزان پوشش نوبت اول و دوم واکسن سرخک در کشورهای منطقه، سال 2021</vt:lpstr>
      <vt:lpstr>در سال 2021 در منطقه مدیترانه شرقی تعداد 3357096 کودک واکسن نگرفته اند</vt:lpstr>
      <vt:lpstr>PowerPoint Presentation</vt:lpstr>
      <vt:lpstr>PowerPoint Presentation</vt:lpstr>
      <vt:lpstr>PowerPoint Presentation</vt:lpstr>
      <vt:lpstr>گزارش  پولیو ویروس وحشی و مشتق از واکسن تیپ 2- منطقه مدیترانه شرقی- سال 2023 و 2024  </vt:lpstr>
      <vt:lpstr>PowerPoint Presentation</vt:lpstr>
      <vt:lpstr>PowerPoint Presentation</vt:lpstr>
      <vt:lpstr>تعداد موارد وبا و مرگ گزارش شده در منطقه مدیترانه شرقی از 1ژانویه لغایت 30ژوئن2024</vt:lpstr>
      <vt:lpstr>ارزیابی سطح خطر</vt:lpstr>
      <vt:lpstr>PowerPoint Presentation</vt:lpstr>
      <vt:lpstr>راه های انتقال</vt:lpstr>
      <vt:lpstr>توصیه های بهداشتی</vt:lpstr>
      <vt:lpstr>کزاز Tetanus</vt:lpstr>
      <vt:lpstr> کلستریدیوم تتانی، باسیل گرم مثبت بی هوازی متحرّک مولّد اسپوری است که به فراوانی، در خاک و مدفوع حیوانات اهلی و انسان یافت می‌شود و اسپورهای آن را می‌توان از گرد و خاک، البسه و از محیط خشک اطراف، به فرم قابل زیست، پس از سال ها کشف نمود.    این اسپورها و توکسین باسیل، می‌توانند واکسن ها، سرم ها و نخ بخیه (کات گوت) را نیز آلوده نمایند. وفور این باکتری در نواحی پُرجمعیت و در آب و هوای گرم و مرطوب و در خاک غنی از مواد آلی، بیشتر است و شکل رویشی کلستریدیوم تتانی، نسبت به حرارت، بسیاری از مواد ضدعفونی کننده و آنتی بیوتیک ها و مخصوصاً پنی سیلین، حساس است ولی اسپورهای آن نسبت به عوامل ضدعفونی کننده فیزیکی و شیمیایی، شدیدا مقاوم می باشد.    در صورتی که حیواناتی نظیر اسب و گاو و فضولات آن ها در محیط وجود داشته باشند میزان کلستریدیوم تتانی، در دستگاه گوارش انسان و در محیط زیست، افزوده می‌شود.</vt:lpstr>
      <vt:lpstr>انواع بیماری کزاز</vt:lpstr>
      <vt:lpstr>علائم بیماری کزاز   نام دیگر کزاز قفل شدن فک است. اغلب باعث قفل شدن عضلات گردن و فک فرد شده و باز کردن دهان یا قورت دادن را سخت می‌کند. </vt:lpstr>
      <vt:lpstr>PowerPoint Presentation</vt:lpstr>
      <vt:lpstr>‏- واکسینه نشدن یا عدم پایبندی به تقویم واکسن‌های دوره‌ای - بریدگی یا زخم در معرض خاک یا کود - ورود جسم خارجی به زخم؛ مانند ناخن یا میخ - ضایعات پوستی عفونی در افراد مبتلا به دیابت - بند ناف عفونی در نوزادان مادرانی که به طور کامل واکسینه نشده‌اند. - استفاده از سوزن‌های مشترک و غیر بهداشتی برای مصرف مواد مخدر </vt:lpstr>
      <vt:lpstr>‏ ابتلا به کزاز را می‌توان از طریق ایمن سازی با واکسن‌های حاوی سم کزاز که در دوره‌های زمانی‌ مشخص شده تزریق می‌شود پیشگیری کرد. واکسیناسیون بهترین راه برای پیشگیری از کزاز است. </vt:lpstr>
      <vt:lpstr> سه نوع واکسن موجود بر علیه کزاز عبارتند از : واکسن‌های دیفتری، کزاز و سیاه سرفه DTaP واکسن کزاز، دیفتری و سیاه سرفه Tdap واکسن کزاز و دیفتری Td </vt:lpstr>
      <vt:lpstr>زمان تزریق واکسن کزاز: </vt:lpstr>
      <vt:lpstr>جدول برنامه واکسیناسیون کودکان در ایران :1403</vt:lpstr>
      <vt:lpstr> پیشـگیري علیـه کـزاز بـر اسـاس نـوع زخـم و سـابقه قبلي ایمـن سـازي: </vt:lpstr>
      <vt:lpstr>PowerPoint Presentation</vt:lpstr>
      <vt:lpstr>سرم  و واکسن  ضدکزاز ادامه : </vt:lpstr>
      <vt:lpstr>با تشکر از توجه شما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کزاز Tetanus</dc:title>
  <dc:creator>darmangah</dc:creator>
  <cp:lastModifiedBy>فرانک رحیمی بیرانوند</cp:lastModifiedBy>
  <cp:revision>43</cp:revision>
  <dcterms:created xsi:type="dcterms:W3CDTF">2024-08-15T15:08:43Z</dcterms:created>
  <dcterms:modified xsi:type="dcterms:W3CDTF">2024-08-18T03:15:40Z</dcterms:modified>
</cp:coreProperties>
</file>