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4" r:id="rId7"/>
    <p:sldId id="261" r:id="rId8"/>
    <p:sldId id="262" r:id="rId9"/>
    <p:sldId id="263" r:id="rId10"/>
    <p:sldId id="270" r:id="rId11"/>
    <p:sldId id="265" r:id="rId12"/>
    <p:sldId id="266" r:id="rId13"/>
    <p:sldId id="267" r:id="rId14"/>
    <p:sldId id="271" r:id="rId15"/>
    <p:sldId id="274" r:id="rId16"/>
    <p:sldId id="275" r:id="rId17"/>
    <p:sldId id="268" r:id="rId18"/>
    <p:sldId id="272" r:id="rId19"/>
    <p:sldId id="273" r:id="rId20"/>
    <p:sldId id="277" r:id="rId21"/>
    <p:sldId id="279" r:id="rId22"/>
    <p:sldId id="276" r:id="rId23"/>
    <p:sldId id="280" r:id="rId24"/>
    <p:sldId id="281" r:id="rId25"/>
    <p:sldId id="282" r:id="rId26"/>
    <p:sldId id="283" r:id="rId27"/>
    <p:sldId id="290" r:id="rId28"/>
    <p:sldId id="292" r:id="rId29"/>
    <p:sldId id="293" r:id="rId30"/>
    <p:sldId id="294" r:id="rId31"/>
    <p:sldId id="295" r:id="rId32"/>
    <p:sldId id="296" r:id="rId33"/>
    <p:sldId id="297" r:id="rId34"/>
    <p:sldId id="298" r:id="rId35"/>
    <p:sldId id="299" r:id="rId36"/>
    <p:sldId id="305" r:id="rId37"/>
    <p:sldId id="310" r:id="rId38"/>
    <p:sldId id="311" r:id="rId39"/>
    <p:sldId id="312" r:id="rId40"/>
    <p:sldId id="306" r:id="rId41"/>
    <p:sldId id="307" r:id="rId42"/>
    <p:sldId id="308" r:id="rId43"/>
    <p:sldId id="309" r:id="rId44"/>
    <p:sldId id="300" r:id="rId45"/>
    <p:sldId id="301" r:id="rId46"/>
    <p:sldId id="302" r:id="rId47"/>
    <p:sldId id="303" r:id="rId48"/>
    <p:sldId id="304" r:id="rId49"/>
    <p:sldId id="313" r:id="rId50"/>
    <p:sldId id="314" r:id="rId51"/>
    <p:sldId id="315" r:id="rId52"/>
    <p:sldId id="29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2"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6" autoAdjust="0"/>
    <p:restoredTop sz="93391" autoAdjust="0"/>
  </p:normalViewPr>
  <p:slideViewPr>
    <p:cSldViewPr snapToGrid="0">
      <p:cViewPr varScale="1">
        <p:scale>
          <a:sx n="63" d="100"/>
          <a:sy n="63" d="100"/>
        </p:scale>
        <p:origin x="780" y="44"/>
      </p:cViewPr>
      <p:guideLst/>
    </p:cSldViewPr>
  </p:slideViewPr>
  <p:outlineViewPr>
    <p:cViewPr>
      <p:scale>
        <a:sx n="33" d="100"/>
        <a:sy n="33" d="100"/>
      </p:scale>
      <p:origin x="0" y="-8668"/>
    </p:cViewPr>
  </p:outlineViewPr>
  <p:notesTextViewPr>
    <p:cViewPr>
      <p:scale>
        <a:sx n="3" d="2"/>
        <a:sy n="3" d="2"/>
      </p:scale>
      <p:origin x="0" y="0"/>
    </p:cViewPr>
  </p:notesTextViewPr>
  <p:sorterViewPr>
    <p:cViewPr>
      <p:scale>
        <a:sx n="100" d="100"/>
        <a:sy n="100" d="100"/>
      </p:scale>
      <p:origin x="0" y="-29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7-12T15:32:09.638" idx="1">
    <p:pos x="6010" y="1666"/>
    <p:text/>
    <p:extLst>
      <p:ext uri="{C676402C-5697-4E1C-873F-D02D1690AC5C}">
        <p15:threadingInfo xmlns:p15="http://schemas.microsoft.com/office/powerpoint/2012/main" timeZoneBias="-270"/>
      </p:ext>
    </p:extLst>
  </p:cm>
  <p:cm authorId="1" dt="2023-07-12T15:33:12.692" idx="2">
    <p:pos x="10" y="10"/>
    <p:text/>
    <p:extLst>
      <p:ext uri="{C676402C-5697-4E1C-873F-D02D1690AC5C}">
        <p15:threadingInfo xmlns:p15="http://schemas.microsoft.com/office/powerpoint/2012/main" timeZoneBias="-270"/>
      </p:ext>
    </p:extLst>
  </p:cm>
</p:cmLst>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428427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EF95E-DD3A-4B05-B89B-85E955B3EB9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846934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404598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60687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333995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78EF95E-DD3A-4B05-B89B-85E955B3EB94}" type="datetimeFigureOut">
              <a:rPr lang="en-US" smtClean="0"/>
              <a:t>8/17/2024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407290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78EF95E-DD3A-4B05-B89B-85E955B3EB94}" type="datetimeFigureOut">
              <a:rPr lang="en-US" smtClean="0"/>
              <a:t>8/17/2024</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4032132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337638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12093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350794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EF95E-DD3A-4B05-B89B-85E955B3EB9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2769813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78EF95E-DD3A-4B05-B89B-85E955B3EB9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491136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78EF95E-DD3A-4B05-B89B-85E955B3EB94}" type="datetimeFigureOut">
              <a:rPr lang="en-US" smtClean="0"/>
              <a:t>8/17/2024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863544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78EF95E-DD3A-4B05-B89B-85E955B3EB94}" type="datetimeFigureOut">
              <a:rPr lang="en-US" smtClean="0"/>
              <a:t>8/17/2024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83833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8EF95E-DD3A-4B05-B89B-85E955B3EB94}" type="datetimeFigureOut">
              <a:rPr lang="en-US" smtClean="0"/>
              <a:t>8/17/2024</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37910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EF95E-DD3A-4B05-B89B-85E955B3EB9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3795195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EF95E-DD3A-4B05-B89B-85E955B3EB9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17C6734-AD05-415C-81D3-9E6106D18903}" type="slidenum">
              <a:rPr lang="en-US" smtClean="0"/>
              <a:t>‹#›</a:t>
            </a:fld>
            <a:endParaRPr lang="en-US"/>
          </a:p>
        </p:txBody>
      </p:sp>
    </p:spTree>
    <p:extLst>
      <p:ext uri="{BB962C8B-B14F-4D97-AF65-F5344CB8AC3E}">
        <p14:creationId xmlns:p14="http://schemas.microsoft.com/office/powerpoint/2010/main" val="144225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178EF95E-DD3A-4B05-B89B-85E955B3EB94}" type="datetimeFigureOut">
              <a:rPr lang="en-US" smtClean="0"/>
              <a:t>8/17/2024</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617C6734-AD05-415C-81D3-9E6106D18903}" type="slidenum">
              <a:rPr lang="en-US" smtClean="0"/>
              <a:t>‹#›</a:t>
            </a:fld>
            <a:endParaRPr lang="en-US"/>
          </a:p>
        </p:txBody>
      </p:sp>
    </p:spTree>
    <p:extLst>
      <p:ext uri="{BB962C8B-B14F-4D97-AF65-F5344CB8AC3E}">
        <p14:creationId xmlns:p14="http://schemas.microsoft.com/office/powerpoint/2010/main" val="2521333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7675" y="1022773"/>
            <a:ext cx="8825658" cy="1659467"/>
          </a:xfrm>
        </p:spPr>
        <p:txBody>
          <a:bodyPr/>
          <a:lstStyle/>
          <a:p>
            <a:pPr algn="l"/>
            <a:r>
              <a:rPr lang="en-US" dirty="0" smtClean="0"/>
              <a:t>Snakebite and </a:t>
            </a:r>
            <a:r>
              <a:rPr lang="en-US" dirty="0" err="1" smtClean="0"/>
              <a:t>Scorpian</a:t>
            </a:r>
            <a:r>
              <a:rPr lang="en-US" dirty="0" smtClean="0"/>
              <a:t> bite</a:t>
            </a:r>
            <a:endParaRPr lang="en-US" dirty="0"/>
          </a:p>
        </p:txBody>
      </p:sp>
      <p:sp>
        <p:nvSpPr>
          <p:cNvPr id="3" name="Subtitle 2"/>
          <p:cNvSpPr>
            <a:spLocks noGrp="1"/>
          </p:cNvSpPr>
          <p:nvPr>
            <p:ph type="subTitle" idx="1"/>
          </p:nvPr>
        </p:nvSpPr>
        <p:spPr>
          <a:xfrm>
            <a:off x="1327675" y="3403600"/>
            <a:ext cx="9611359" cy="1930400"/>
          </a:xfrm>
        </p:spPr>
        <p:txBody>
          <a:bodyPr>
            <a:normAutofit/>
          </a:bodyPr>
          <a:lstStyle/>
          <a:p>
            <a:pPr algn="l"/>
            <a:r>
              <a:rPr lang="en-US" sz="2000" b="1" dirty="0" smtClean="0"/>
              <a:t>Dr. Nava </a:t>
            </a:r>
            <a:r>
              <a:rPr lang="en-US" sz="2000" b="1" dirty="0" err="1" smtClean="0"/>
              <a:t>soleymani</a:t>
            </a:r>
            <a:endParaRPr lang="en-US" sz="2000" b="1" dirty="0" smtClean="0"/>
          </a:p>
          <a:p>
            <a:pPr algn="l"/>
            <a:r>
              <a:rPr lang="en-US" sz="2000" b="1" dirty="0" smtClean="0"/>
              <a:t>Emergency medicine specialist (Iran university of medical sciences)</a:t>
            </a:r>
          </a:p>
          <a:p>
            <a:pPr algn="l"/>
            <a:r>
              <a:rPr lang="en-US" sz="2000" b="1" dirty="0" smtClean="0"/>
              <a:t>Clinical </a:t>
            </a:r>
            <a:r>
              <a:rPr lang="en-US" sz="2000" b="1" smtClean="0"/>
              <a:t>toxicology </a:t>
            </a:r>
            <a:r>
              <a:rPr lang="en-US" sz="2000" b="1" smtClean="0"/>
              <a:t>fellowship</a:t>
            </a:r>
            <a:endParaRPr lang="en-US" sz="2000" b="1" dirty="0"/>
          </a:p>
        </p:txBody>
      </p:sp>
    </p:spTree>
    <p:extLst>
      <p:ext uri="{BB962C8B-B14F-4D97-AF65-F5344CB8AC3E}">
        <p14:creationId xmlns:p14="http://schemas.microsoft.com/office/powerpoint/2010/main" val="2709811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تشخیص و درمان مارگزیدگی </a:t>
            </a:r>
            <a:endParaRPr lang="en-US" dirty="0"/>
          </a:p>
        </p:txBody>
      </p:sp>
    </p:spTree>
    <p:extLst>
      <p:ext uri="{BB962C8B-B14F-4D97-AF65-F5344CB8AC3E}">
        <p14:creationId xmlns:p14="http://schemas.microsoft.com/office/powerpoint/2010/main" val="1786602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اقدام</a:t>
            </a:r>
            <a:r>
              <a:rPr lang="en-US" dirty="0" smtClean="0"/>
              <a:t> </a:t>
            </a:r>
            <a:r>
              <a:rPr lang="fa-IR" dirty="0" smtClean="0"/>
              <a:t>های </a:t>
            </a:r>
            <a:r>
              <a:rPr lang="fa-IR" dirty="0"/>
              <a:t>درمانی اولیه در محل حادثه </a:t>
            </a:r>
            <a:r>
              <a:rPr lang="fa-IR" dirty="0" smtClean="0"/>
              <a:t>:</a:t>
            </a:r>
            <a:endParaRPr lang="en-US" dirty="0"/>
          </a:p>
        </p:txBody>
      </p:sp>
      <p:sp>
        <p:nvSpPr>
          <p:cNvPr id="3" name="Content Placeholder 2"/>
          <p:cNvSpPr>
            <a:spLocks noGrp="1"/>
          </p:cNvSpPr>
          <p:nvPr>
            <p:ph idx="1"/>
          </p:nvPr>
        </p:nvSpPr>
        <p:spPr/>
        <p:txBody>
          <a:bodyPr>
            <a:noAutofit/>
          </a:bodyPr>
          <a:lstStyle/>
          <a:p>
            <a:pPr algn="r" rtl="1"/>
            <a:r>
              <a:rPr lang="fa-IR" sz="2400" dirty="0" smtClean="0"/>
              <a:t>آرام نمودن آسیب دیدۀ </a:t>
            </a:r>
            <a:r>
              <a:rPr lang="fa-IR" sz="2400" dirty="0"/>
              <a:t>مضطرب و </a:t>
            </a:r>
            <a:r>
              <a:rPr lang="fa-IR" sz="2400" dirty="0" smtClean="0"/>
              <a:t>اطمینان دادن </a:t>
            </a:r>
            <a:r>
              <a:rPr lang="fa-IR" sz="2400" dirty="0"/>
              <a:t>به او که مرگ ناشی از مارگزیدگی بسیار نادر و خیلی کمتر از زنبورگزیدگی است</a:t>
            </a:r>
            <a:r>
              <a:rPr lang="fa-IR" sz="2400" dirty="0" smtClean="0"/>
              <a:t>؛</a:t>
            </a:r>
          </a:p>
          <a:p>
            <a:pPr algn="r" rtl="1"/>
            <a:r>
              <a:rPr lang="fa-IR" sz="2400" dirty="0" smtClean="0"/>
              <a:t> </a:t>
            </a:r>
            <a:r>
              <a:rPr lang="fa-IR" sz="2400" dirty="0"/>
              <a:t>دورنمودن </a:t>
            </a:r>
            <a:r>
              <a:rPr lang="fa-IR" sz="2400" dirty="0" smtClean="0"/>
              <a:t>آسیب دیده </a:t>
            </a:r>
            <a:r>
              <a:rPr lang="fa-IR" sz="2400" dirty="0"/>
              <a:t>از محـل </a:t>
            </a:r>
            <a:r>
              <a:rPr lang="fa-IR" sz="2400" dirty="0" smtClean="0"/>
              <a:t>حادثه(بـه منظور </a:t>
            </a:r>
            <a:r>
              <a:rPr lang="fa-IR" sz="2400" dirty="0"/>
              <a:t>جلوگیری از گزیدگی </a:t>
            </a:r>
            <a:r>
              <a:rPr lang="fa-IR" sz="2400" dirty="0" smtClean="0"/>
              <a:t>مجدد)</a:t>
            </a:r>
          </a:p>
          <a:p>
            <a:pPr algn="r" rtl="1"/>
            <a:r>
              <a:rPr lang="fa-IR" sz="2400" dirty="0" smtClean="0"/>
              <a:t> </a:t>
            </a:r>
            <a:r>
              <a:rPr lang="fa-IR" sz="2400" dirty="0"/>
              <a:t>قراردادن بیمـار در وضعیت نشسته یا درازكش؛ درحـالی کـه اندام مارگزیده در موقعیت افقی قرارگیرد؛ </a:t>
            </a:r>
            <a:r>
              <a:rPr lang="fa-IR" sz="2400" dirty="0" smtClean="0"/>
              <a:t>بی حرکت نمودن </a:t>
            </a:r>
            <a:r>
              <a:rPr lang="fa-IR" sz="2400" dirty="0"/>
              <a:t>اندام مارگزیده </a:t>
            </a:r>
            <a:r>
              <a:rPr lang="fa-IR" sz="2400" dirty="0" smtClean="0"/>
              <a:t>به وسیلۀ </a:t>
            </a:r>
            <a:r>
              <a:rPr lang="fa-IR" sz="2400" dirty="0"/>
              <a:t>آتل یا باند </a:t>
            </a:r>
            <a:r>
              <a:rPr lang="fa-IR" sz="2400" dirty="0" smtClean="0"/>
              <a:t>پارچه ای(هر </a:t>
            </a:r>
            <a:r>
              <a:rPr lang="fa-IR" sz="2400" dirty="0"/>
              <a:t>گونه حرکت یا انقباض </a:t>
            </a:r>
            <a:r>
              <a:rPr lang="fa-IR" sz="2400" dirty="0" smtClean="0"/>
              <a:t>عضلانی ممكن است </a:t>
            </a:r>
            <a:r>
              <a:rPr lang="fa-IR" sz="2400" dirty="0"/>
              <a:t>به افزایش ورود سم مار به جریان خون و لنف </a:t>
            </a:r>
            <a:r>
              <a:rPr lang="fa-IR" sz="2400" dirty="0" smtClean="0"/>
              <a:t>منجرشود)</a:t>
            </a:r>
            <a:endParaRPr lang="fa-IR" sz="2400" dirty="0"/>
          </a:p>
        </p:txBody>
      </p:sp>
    </p:spTree>
    <p:extLst>
      <p:ext uri="{BB962C8B-B14F-4D97-AF65-F5344CB8AC3E}">
        <p14:creationId xmlns:p14="http://schemas.microsoft.com/office/powerpoint/2010/main" val="3562158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اقدام</a:t>
            </a:r>
            <a:r>
              <a:rPr lang="en-US" dirty="0" smtClean="0"/>
              <a:t> </a:t>
            </a:r>
            <a:r>
              <a:rPr lang="fa-IR" dirty="0" smtClean="0"/>
              <a:t>های </a:t>
            </a:r>
            <a:r>
              <a:rPr lang="fa-IR" dirty="0"/>
              <a:t>درمانی اولیه در محل </a:t>
            </a:r>
            <a:r>
              <a:rPr lang="fa-IR" dirty="0" smtClean="0"/>
              <a:t>حادثه</a:t>
            </a:r>
            <a:r>
              <a:rPr lang="en-US" dirty="0" smtClean="0"/>
              <a:t>:</a:t>
            </a:r>
            <a:endParaRPr lang="en-US" dirty="0"/>
          </a:p>
        </p:txBody>
      </p:sp>
      <p:sp>
        <p:nvSpPr>
          <p:cNvPr id="4" name="Content Placeholder 2"/>
          <p:cNvSpPr>
            <a:spLocks noGrp="1"/>
          </p:cNvSpPr>
          <p:nvPr>
            <p:ph idx="1"/>
          </p:nvPr>
        </p:nvSpPr>
        <p:spPr/>
        <p:txBody>
          <a:bodyPr>
            <a:noAutofit/>
          </a:bodyPr>
          <a:lstStyle/>
          <a:p>
            <a:pPr algn="r" rtl="1"/>
            <a:r>
              <a:rPr lang="fa-IR" sz="2400" dirty="0" smtClean="0"/>
              <a:t>خارج ساختن تمام وسایل زینتی مانند پرهیز از هرگونه دستکاری زخم ناشی از گزیدگی(ممکن است به عفونت، افزایش جذب سم و خونریزی موضعی منجرشود)</a:t>
            </a:r>
          </a:p>
          <a:p>
            <a:pPr algn="r" rtl="1"/>
            <a:r>
              <a:rPr lang="fa-IR" sz="2400" dirty="0" smtClean="0"/>
              <a:t> شستشوی محل گزش با آب و صابون و بانداژ اندام مارگزیده </a:t>
            </a:r>
          </a:p>
          <a:p>
            <a:pPr algn="r" rtl="1"/>
            <a:r>
              <a:rPr lang="fa-IR" sz="2400" dirty="0" smtClean="0"/>
              <a:t> استفاده از برانکار، درصورت نیاز به حمل مارگزیده.</a:t>
            </a:r>
            <a:endParaRPr lang="en-US" sz="2400" dirty="0"/>
          </a:p>
        </p:txBody>
      </p:sp>
    </p:spTree>
    <p:extLst>
      <p:ext uri="{BB962C8B-B14F-4D97-AF65-F5344CB8AC3E}">
        <p14:creationId xmlns:p14="http://schemas.microsoft.com/office/powerpoint/2010/main" val="3502912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درمان در مراکز </a:t>
            </a:r>
            <a:r>
              <a:rPr lang="fa-IR" dirty="0" smtClean="0"/>
              <a:t>درمانی:</a:t>
            </a:r>
            <a:endParaRPr lang="en-US" dirty="0"/>
          </a:p>
        </p:txBody>
      </p:sp>
      <p:sp>
        <p:nvSpPr>
          <p:cNvPr id="3" name="Content Placeholder 2"/>
          <p:cNvSpPr>
            <a:spLocks noGrp="1"/>
          </p:cNvSpPr>
          <p:nvPr>
            <p:ph idx="1"/>
          </p:nvPr>
        </p:nvSpPr>
        <p:spPr>
          <a:xfrm>
            <a:off x="1154954" y="2603500"/>
            <a:ext cx="9888966" cy="3868420"/>
          </a:xfrm>
        </p:spPr>
        <p:txBody>
          <a:bodyPr>
            <a:noAutofit/>
          </a:bodyPr>
          <a:lstStyle/>
          <a:p>
            <a:pPr algn="r" rtl="1"/>
            <a:r>
              <a:rPr lang="fa-IR" sz="2400" dirty="0"/>
              <a:t>ارزیابی فوري بالینی و انجام عمليات </a:t>
            </a:r>
            <a:r>
              <a:rPr lang="fa-IR" sz="2400" dirty="0" smtClean="0"/>
              <a:t>احياء</a:t>
            </a:r>
            <a:endParaRPr lang="fa-IR" sz="2400" dirty="0"/>
          </a:p>
          <a:p>
            <a:pPr algn="r" rtl="1"/>
            <a:r>
              <a:rPr lang="fa-IR" sz="2400" dirty="0"/>
              <a:t>آمار </a:t>
            </a:r>
            <a:r>
              <a:rPr lang="fa-IR" sz="2400" dirty="0" smtClean="0"/>
              <a:t>های دنيـا نـشان میدهـد </a:t>
            </a:r>
            <a:r>
              <a:rPr lang="fa-IR" sz="2400" dirty="0"/>
              <a:t>کـه بـیش از 50% مـوارد مـارگـزیدگی کـه بـه </a:t>
            </a:r>
            <a:r>
              <a:rPr lang="fa-IR" sz="2400" dirty="0" smtClean="0"/>
              <a:t>  </a:t>
            </a:r>
            <a:r>
              <a:rPr lang="fa-IR" sz="2400" dirty="0"/>
              <a:t>مراکز </a:t>
            </a:r>
            <a:r>
              <a:rPr lang="fa-IR" sz="2400" dirty="0" smtClean="0"/>
              <a:t>منتقل میشوند</a:t>
            </a:r>
            <a:r>
              <a:rPr lang="fa-IR" sz="2400" dirty="0"/>
              <a:t>، غیرسمی بوده و در مواردي، گزش مار سمی </a:t>
            </a:r>
            <a:r>
              <a:rPr lang="fa-IR" sz="2400" dirty="0" smtClean="0"/>
              <a:t>اتفاق نیفتاده </a:t>
            </a:r>
            <a:r>
              <a:rPr lang="fa-IR" sz="2400" dirty="0"/>
              <a:t>و بیمار از ترس </a:t>
            </a:r>
            <a:r>
              <a:rPr lang="fa-IR" sz="2400" dirty="0" smtClean="0"/>
              <a:t>و دچار </a:t>
            </a:r>
            <a:r>
              <a:rPr lang="fa-IR" sz="2400" dirty="0"/>
              <a:t>شوک </a:t>
            </a:r>
            <a:r>
              <a:rPr lang="fa-IR" sz="2400" dirty="0" smtClean="0"/>
              <a:t>شده است.</a:t>
            </a:r>
          </a:p>
          <a:p>
            <a:pPr algn="r" rtl="1"/>
            <a:r>
              <a:rPr lang="fa-IR" sz="2400" dirty="0"/>
              <a:t>بررسي فوری بيمار </a:t>
            </a:r>
            <a:r>
              <a:rPr lang="fa-IR" sz="2400" dirty="0" smtClean="0"/>
              <a:t>مثل : راه </a:t>
            </a:r>
            <a:r>
              <a:rPr lang="fa-IR" sz="2400" dirty="0"/>
              <a:t>هوایی </a:t>
            </a:r>
            <a:r>
              <a:rPr lang="fa-IR" sz="2400" dirty="0" smtClean="0"/>
              <a:t>،وضعیت </a:t>
            </a:r>
            <a:r>
              <a:rPr lang="fa-IR" sz="2400" dirty="0"/>
              <a:t>تنفسی </a:t>
            </a:r>
            <a:r>
              <a:rPr lang="fa-IR" sz="2400" dirty="0" smtClean="0"/>
              <a:t>،گردش خون، سطح </a:t>
            </a:r>
            <a:r>
              <a:rPr lang="fa-IR" sz="2400" dirty="0"/>
              <a:t>هوشیاری. </a:t>
            </a:r>
            <a:r>
              <a:rPr lang="fa-IR" sz="2400" dirty="0" smtClean="0"/>
              <a:t>تعبیه رگ محیطی درصـورت نیازماننـد </a:t>
            </a:r>
            <a:r>
              <a:rPr lang="fa-IR" sz="2400" dirty="0"/>
              <a:t>احتـمال بروز شوک </a:t>
            </a:r>
            <a:r>
              <a:rPr lang="fa-IR" sz="2400" dirty="0" smtClean="0"/>
              <a:t>هیپوولمیک مایع درمانی انجام شود </a:t>
            </a:r>
          </a:p>
          <a:p>
            <a:pPr algn="r" rtl="1"/>
            <a:r>
              <a:rPr lang="fa-IR" sz="2400" dirty="0" smtClean="0"/>
              <a:t>اخذ شرح حال (ویژگی های مار ویژگی های </a:t>
            </a:r>
            <a:r>
              <a:rPr lang="fa-IR" sz="2400" dirty="0"/>
              <a:t>آسیب</a:t>
            </a:r>
            <a:r>
              <a:rPr lang="en-US" sz="2400" dirty="0"/>
              <a:t> </a:t>
            </a:r>
            <a:r>
              <a:rPr lang="fa-IR" sz="2400" dirty="0" smtClean="0"/>
              <a:t>دیده)</a:t>
            </a:r>
            <a:endParaRPr lang="fa-IR" sz="2400" dirty="0"/>
          </a:p>
          <a:p>
            <a:pPr algn="r" rtl="1"/>
            <a:endParaRPr lang="fa-IR" sz="2400" dirty="0" smtClean="0"/>
          </a:p>
        </p:txBody>
      </p:sp>
    </p:spTree>
    <p:extLst>
      <p:ext uri="{BB962C8B-B14F-4D97-AF65-F5344CB8AC3E}">
        <p14:creationId xmlns:p14="http://schemas.microsoft.com/office/powerpoint/2010/main" val="6468765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درمان در مراکز درمانی</a:t>
            </a:r>
            <a:endParaRPr lang="en-US" dirty="0"/>
          </a:p>
        </p:txBody>
      </p:sp>
      <p:sp>
        <p:nvSpPr>
          <p:cNvPr id="3" name="Content Placeholder 2"/>
          <p:cNvSpPr>
            <a:spLocks noGrp="1"/>
          </p:cNvSpPr>
          <p:nvPr>
            <p:ph idx="1"/>
          </p:nvPr>
        </p:nvSpPr>
        <p:spPr>
          <a:xfrm>
            <a:off x="365760" y="2491740"/>
            <a:ext cx="11128693" cy="4020820"/>
          </a:xfrm>
        </p:spPr>
        <p:txBody>
          <a:bodyPr>
            <a:normAutofit/>
          </a:bodyPr>
          <a:lstStyle/>
          <a:p>
            <a:pPr algn="r" rtl="1"/>
            <a:r>
              <a:rPr lang="fa-IR" sz="2400" dirty="0"/>
              <a:t>علایم و نشانه های موضعی </a:t>
            </a:r>
            <a:r>
              <a:rPr lang="fa-IR" sz="2400" dirty="0" smtClean="0"/>
              <a:t>مارگزيدگي:</a:t>
            </a:r>
          </a:p>
          <a:p>
            <a:pPr algn="r" rtl="1"/>
            <a:r>
              <a:rPr lang="fa-IR" sz="2400" dirty="0" smtClean="0"/>
              <a:t>محل </a:t>
            </a:r>
            <a:r>
              <a:rPr lang="fa-IR" sz="2400" dirty="0"/>
              <a:t>نیش دو محل سوراخ به طور معمول، </a:t>
            </a:r>
            <a:endParaRPr lang="en-US" sz="2400" dirty="0"/>
          </a:p>
          <a:p>
            <a:pPr algn="r" rtl="1"/>
            <a:r>
              <a:rPr lang="fa-IR" sz="2400" dirty="0"/>
              <a:t>درد موضعی؛ سوزش؛ تندرنس؛ تـورم موضعی کـه </a:t>
            </a:r>
            <a:r>
              <a:rPr lang="fa-IR" sz="2400" dirty="0" smtClean="0"/>
              <a:t>به تدریج </a:t>
            </a:r>
            <a:r>
              <a:rPr lang="fa-IR" sz="2400" dirty="0"/>
              <a:t>بـه سمت نـاحیۀ پـروگسیمال انـدام درگیـر </a:t>
            </a:r>
            <a:r>
              <a:rPr lang="fa-IR" sz="2400" dirty="0" smtClean="0"/>
              <a:t>پیشرفت مینماید</a:t>
            </a:r>
            <a:r>
              <a:rPr lang="fa-IR" sz="2400" dirty="0"/>
              <a:t>؛ </a:t>
            </a:r>
            <a:r>
              <a:rPr lang="fa-IR" sz="2400" dirty="0" smtClean="0"/>
              <a:t>بزرگ شدن </a:t>
            </a:r>
            <a:r>
              <a:rPr lang="fa-IR" sz="2400" dirty="0"/>
              <a:t>دردناک غدد لنفاوی </a:t>
            </a:r>
            <a:r>
              <a:rPr lang="fa-IR" sz="2400" dirty="0" smtClean="0"/>
              <a:t>موضعی</a:t>
            </a:r>
          </a:p>
          <a:p>
            <a:pPr algn="r" rtl="1"/>
            <a:r>
              <a:rPr lang="fa-IR" sz="2400" dirty="0"/>
              <a:t>اکیموز؛ اریتم؛ خونریزی؛ تاول؛ نکروز. </a:t>
            </a:r>
            <a:endParaRPr lang="en-US" sz="2400" dirty="0" smtClean="0"/>
          </a:p>
          <a:p>
            <a:pPr algn="r" rtl="1"/>
            <a:r>
              <a:rPr lang="fa-IR" sz="2400" dirty="0"/>
              <a:t>د</a:t>
            </a:r>
            <a:r>
              <a:rPr lang="fa-IR" sz="2400" dirty="0" smtClean="0"/>
              <a:t>رد نشانـه ای کاملا متغیر محسوب میشود </a:t>
            </a:r>
            <a:r>
              <a:rPr lang="fa-IR" sz="2400" dirty="0"/>
              <a:t>و در گزیدگی شدید شاخص قابل اعتمادي نیست</a:t>
            </a:r>
            <a:r>
              <a:rPr lang="fa-IR" sz="2400" dirty="0" smtClean="0"/>
              <a:t>؛</a:t>
            </a:r>
          </a:p>
          <a:p>
            <a:pPr algn="r" rtl="1"/>
            <a:r>
              <a:rPr lang="fa-IR" sz="2400" dirty="0" smtClean="0"/>
              <a:t>اندازه گیری </a:t>
            </a:r>
            <a:r>
              <a:rPr lang="fa-IR" sz="2400" dirty="0"/>
              <a:t>و ثبت میزان تورم و اکیموز </a:t>
            </a:r>
            <a:r>
              <a:rPr lang="fa-IR" sz="2400" dirty="0" smtClean="0"/>
              <a:t>اندام درگیر</a:t>
            </a:r>
            <a:r>
              <a:rPr lang="fa-IR" sz="2400" dirty="0"/>
              <a:t>؛ </a:t>
            </a:r>
            <a:r>
              <a:rPr lang="fa-IR" sz="2400" dirty="0" smtClean="0"/>
              <a:t>ــ </a:t>
            </a:r>
            <a:r>
              <a:rPr lang="fa-IR" sz="2400" dirty="0"/>
              <a:t>ادماتو، ــ سردي، ــ بیحرکتي، ــ نبود نبض شریانی؛</a:t>
            </a:r>
            <a:endParaRPr lang="en-US" sz="2400" dirty="0"/>
          </a:p>
        </p:txBody>
      </p:sp>
    </p:spTree>
    <p:extLst>
      <p:ext uri="{BB962C8B-B14F-4D97-AF65-F5344CB8AC3E}">
        <p14:creationId xmlns:p14="http://schemas.microsoft.com/office/powerpoint/2010/main" val="16491961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960" y="290512"/>
            <a:ext cx="8524239" cy="6276975"/>
          </a:xfrm>
          <a:prstGeom prst="rect">
            <a:avLst/>
          </a:prstGeom>
        </p:spPr>
      </p:pic>
    </p:spTree>
    <p:extLst>
      <p:ext uri="{BB962C8B-B14F-4D97-AF65-F5344CB8AC3E}">
        <p14:creationId xmlns:p14="http://schemas.microsoft.com/office/powerpoint/2010/main" val="15839176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ho.org/wp-content/uploads/2019/03/snakebite-1000x6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760" y="528320"/>
            <a:ext cx="8656320" cy="603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6590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درمان در مراکز درمانی:</a:t>
            </a:r>
            <a:endParaRPr lang="en-US" dirty="0"/>
          </a:p>
        </p:txBody>
      </p:sp>
      <p:sp>
        <p:nvSpPr>
          <p:cNvPr id="3" name="Content Placeholder 2"/>
          <p:cNvSpPr>
            <a:spLocks noGrp="1"/>
          </p:cNvSpPr>
          <p:nvPr>
            <p:ph idx="1"/>
          </p:nvPr>
        </p:nvSpPr>
        <p:spPr>
          <a:xfrm>
            <a:off x="2079514" y="2501900"/>
            <a:ext cx="8825659" cy="3416300"/>
          </a:xfrm>
        </p:spPr>
        <p:txBody>
          <a:bodyPr>
            <a:normAutofit/>
          </a:bodyPr>
          <a:lstStyle/>
          <a:p>
            <a:pPr algn="r" rtl="1"/>
            <a:r>
              <a:rPr lang="fa-IR" sz="2400" dirty="0"/>
              <a:t>تظاهرات بالینی و معاینۀ جسمی </a:t>
            </a:r>
            <a:r>
              <a:rPr lang="fa-IR" sz="2400" dirty="0" smtClean="0"/>
              <a:t>:</a:t>
            </a:r>
          </a:p>
          <a:p>
            <a:pPr algn="r" rtl="1"/>
            <a:r>
              <a:rPr lang="fa-IR" sz="2400" dirty="0" smtClean="0"/>
              <a:t> علایم عمومی :تهوع</a:t>
            </a:r>
            <a:r>
              <a:rPr lang="fa-IR" sz="2400" dirty="0"/>
              <a:t>، استفراغ، سردرد، احساس کسالت، ضعف، گیجی، درد شکمی، اسهال، </a:t>
            </a:r>
            <a:r>
              <a:rPr lang="fa-IR" sz="2400" dirty="0" smtClean="0"/>
              <a:t>کلاپس </a:t>
            </a:r>
            <a:r>
              <a:rPr lang="fa-IR" sz="2400" dirty="0"/>
              <a:t>و </a:t>
            </a:r>
            <a:r>
              <a:rPr lang="fa-IR" sz="2400" dirty="0" smtClean="0"/>
              <a:t>تشنج(ممکن است </a:t>
            </a:r>
            <a:r>
              <a:rPr lang="fa-IR" sz="2400" dirty="0"/>
              <a:t>این </a:t>
            </a:r>
            <a:r>
              <a:rPr lang="fa-IR" sz="2400" dirty="0" smtClean="0"/>
              <a:t>نشانه هـا </a:t>
            </a:r>
            <a:r>
              <a:rPr lang="fa-IR" sz="2400" dirty="0"/>
              <a:t>در کودکـان جزء اولین </a:t>
            </a:r>
            <a:r>
              <a:rPr lang="fa-IR" sz="2400" dirty="0" smtClean="0"/>
              <a:t>نشانه های </a:t>
            </a:r>
            <a:r>
              <a:rPr lang="fa-IR" sz="2400" dirty="0"/>
              <a:t>گزش </a:t>
            </a:r>
            <a:r>
              <a:rPr lang="fa-IR" sz="2400" dirty="0" smtClean="0"/>
              <a:t>باشد)، </a:t>
            </a:r>
            <a:r>
              <a:rPr lang="fa-IR" sz="2400" dirty="0"/>
              <a:t>افت فشار خون در اغلب موارد، افزایش احتمالي فشار خون در برخي موارد، تاکیکاردی و </a:t>
            </a:r>
            <a:r>
              <a:rPr lang="fa-IR" sz="2400" dirty="0" smtClean="0"/>
              <a:t>برادیکاردی  و تب(در </a:t>
            </a:r>
            <a:r>
              <a:rPr lang="fa-IR" sz="2400" dirty="0"/>
              <a:t>مارگزیدگی </a:t>
            </a:r>
            <a:r>
              <a:rPr lang="fa-IR" sz="2400" dirty="0" smtClean="0"/>
              <a:t>شدید)</a:t>
            </a:r>
          </a:p>
        </p:txBody>
      </p:sp>
    </p:spTree>
    <p:extLst>
      <p:ext uri="{BB962C8B-B14F-4D97-AF65-F5344CB8AC3E}">
        <p14:creationId xmlns:p14="http://schemas.microsoft.com/office/powerpoint/2010/main" val="12952570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تظاهرات اختصاصی :</a:t>
            </a:r>
            <a:endParaRPr lang="en-US" dirty="0"/>
          </a:p>
        </p:txBody>
      </p:sp>
      <p:sp>
        <p:nvSpPr>
          <p:cNvPr id="3" name="Content Placeholder 2"/>
          <p:cNvSpPr>
            <a:spLocks noGrp="1"/>
          </p:cNvSpPr>
          <p:nvPr>
            <p:ph idx="1"/>
          </p:nvPr>
        </p:nvSpPr>
        <p:spPr>
          <a:xfrm>
            <a:off x="985520" y="2603500"/>
            <a:ext cx="8995093" cy="3416300"/>
          </a:xfrm>
        </p:spPr>
        <p:txBody>
          <a:bodyPr>
            <a:normAutofit/>
          </a:bodyPr>
          <a:lstStyle/>
          <a:p>
            <a:pPr algn="r" rtl="1"/>
            <a:r>
              <a:rPr lang="fa-IR" sz="2400" dirty="0" smtClean="0"/>
              <a:t>سندرم </a:t>
            </a:r>
            <a:r>
              <a:rPr lang="fa-IR" sz="2400" dirty="0"/>
              <a:t>ناشی از گزش </a:t>
            </a:r>
            <a:r>
              <a:rPr lang="fa-IR" sz="2400" dirty="0" smtClean="0"/>
              <a:t>افعی ها(مارهای </a:t>
            </a:r>
            <a:r>
              <a:rPr lang="fa-IR" sz="2400" dirty="0"/>
              <a:t>تیرۀ کروتالیده و </a:t>
            </a:r>
            <a:r>
              <a:rPr lang="fa-IR" sz="2400" dirty="0" smtClean="0"/>
              <a:t>ویپریده): </a:t>
            </a:r>
            <a:r>
              <a:rPr lang="fa-IR" sz="2400" dirty="0"/>
              <a:t>درد و تورم موضعی شدید، تاول و نکروز به همراه وضعیت غیرعادی انعقاد خون و </a:t>
            </a:r>
            <a:r>
              <a:rPr lang="fa-IR" sz="2400" dirty="0" smtClean="0"/>
              <a:t>خونریزی های </a:t>
            </a:r>
            <a:r>
              <a:rPr lang="fa-IR" sz="2400" dirty="0"/>
              <a:t>سیستمیک </a:t>
            </a:r>
            <a:r>
              <a:rPr lang="fa-IR" sz="2400" dirty="0" smtClean="0"/>
              <a:t>خودبه خودی، پتشی ، اکیموز</a:t>
            </a:r>
          </a:p>
          <a:p>
            <a:pPr algn="r" rtl="1"/>
            <a:endParaRPr lang="fa-IR" sz="2400" dirty="0"/>
          </a:p>
          <a:p>
            <a:pPr algn="r" rtl="1"/>
            <a:r>
              <a:rPr lang="fa-IR" sz="2400" dirty="0"/>
              <a:t>سندرم ناشی از گزش </a:t>
            </a:r>
            <a:r>
              <a:rPr lang="fa-IR" sz="2400" dirty="0" smtClean="0"/>
              <a:t>کبراها(مارهای </a:t>
            </a:r>
            <a:r>
              <a:rPr lang="fa-IR" sz="2400" dirty="0"/>
              <a:t>تیرۀ </a:t>
            </a:r>
            <a:r>
              <a:rPr lang="fa-IR" sz="2400" dirty="0" smtClean="0"/>
              <a:t>االپیده): </a:t>
            </a:r>
            <a:r>
              <a:rPr lang="fa-IR" sz="2400" dirty="0"/>
              <a:t>درد موضعی شدید، گاهی همراه با تورم، تاول و نکروز، همراه با وضعیت عادی انعقاد خون و درگیری سیستم عصبی، </a:t>
            </a:r>
            <a:r>
              <a:rPr lang="fa-IR" sz="2400" dirty="0" smtClean="0"/>
              <a:t>افتالموپلژی، دیسفاژِی، آبریزش از دهان،فلج عضلات تنفسی،فلج شل پیشرونده</a:t>
            </a:r>
            <a:endParaRPr lang="en-US" sz="2400" dirty="0"/>
          </a:p>
        </p:txBody>
      </p:sp>
    </p:spTree>
    <p:extLst>
      <p:ext uri="{BB962C8B-B14F-4D97-AF65-F5344CB8AC3E}">
        <p14:creationId xmlns:p14="http://schemas.microsoft.com/office/powerpoint/2010/main" val="102038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2240" y="0"/>
            <a:ext cx="8178800" cy="6858000"/>
          </a:xfrm>
          <a:prstGeom prst="rect">
            <a:avLst/>
          </a:prstGeom>
        </p:spPr>
      </p:pic>
    </p:spTree>
    <p:extLst>
      <p:ext uri="{BB962C8B-B14F-4D97-AF65-F5344CB8AC3E}">
        <p14:creationId xmlns:p14="http://schemas.microsoft.com/office/powerpoint/2010/main" val="3810780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مقدمه</a:t>
            </a:r>
            <a:endParaRPr lang="en-US" dirty="0"/>
          </a:p>
        </p:txBody>
      </p:sp>
      <p:sp>
        <p:nvSpPr>
          <p:cNvPr id="3" name="Content Placeholder 2"/>
          <p:cNvSpPr>
            <a:spLocks noGrp="1"/>
          </p:cNvSpPr>
          <p:nvPr>
            <p:ph idx="1"/>
          </p:nvPr>
        </p:nvSpPr>
        <p:spPr/>
        <p:txBody>
          <a:bodyPr>
            <a:normAutofit/>
          </a:bodyPr>
          <a:lstStyle/>
          <a:p>
            <a:pPr algn="r" rtl="1"/>
            <a:r>
              <a:rPr lang="fa-IR" sz="2400" dirty="0" smtClean="0"/>
              <a:t>گزش مارهای سمی بدون تردید از مهمترین عوامل بروز آسيب ها و مرگ ومیر در بین حوادث ناشی از گزش جانوران زهردار در بسیاری از مناطق جهان ازجمله ایران است. با توجه به شرایط اقلیمی و جغرافیایی ووجود گونه های شناخته شدۀ مارهای سمی در ایران، هر ساله شاهد بروز آسيبهاي ناشی از مارگزيدگي در مناطق مختلف کشور هستیم. با توجه به تنوع علائم و نشانه های بالینی و پيچيدگي تشخيص و درمان مارگزيدگي، بازآموزي كاركنان بهداشت و درمان درزمينة مهارت ها و دانش برگرفته از يافته هاي نوين بهداشت و درمان ضروری به نظر میرسد.</a:t>
            </a:r>
            <a:endParaRPr lang="en-US" sz="2400" dirty="0"/>
          </a:p>
        </p:txBody>
      </p:sp>
    </p:spTree>
    <p:extLst>
      <p:ext uri="{BB962C8B-B14F-4D97-AF65-F5344CB8AC3E}">
        <p14:creationId xmlns:p14="http://schemas.microsoft.com/office/powerpoint/2010/main" val="14473163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اندیکاسیون تجویز سرم ضد مار :</a:t>
            </a:r>
            <a:endParaRPr lang="en-US" dirty="0"/>
          </a:p>
        </p:txBody>
      </p:sp>
      <p:sp>
        <p:nvSpPr>
          <p:cNvPr id="3" name="Content Placeholder 2"/>
          <p:cNvSpPr>
            <a:spLocks noGrp="1"/>
          </p:cNvSpPr>
          <p:nvPr>
            <p:ph idx="1"/>
          </p:nvPr>
        </p:nvSpPr>
        <p:spPr>
          <a:xfrm>
            <a:off x="640080" y="2532380"/>
            <a:ext cx="10932160" cy="3878580"/>
          </a:xfrm>
        </p:spPr>
        <p:txBody>
          <a:bodyPr>
            <a:normAutofit lnSpcReduction="10000"/>
          </a:bodyPr>
          <a:lstStyle/>
          <a:p>
            <a:pPr algn="r" rtl="1"/>
            <a:r>
              <a:rPr lang="fa-IR" sz="3200" dirty="0" smtClean="0">
                <a:solidFill>
                  <a:schemeClr val="accent6">
                    <a:lumMod val="75000"/>
                  </a:schemeClr>
                </a:solidFill>
              </a:rPr>
              <a:t>نشانه های </a:t>
            </a:r>
            <a:r>
              <a:rPr lang="fa-IR" sz="3200" dirty="0">
                <a:solidFill>
                  <a:schemeClr val="accent6">
                    <a:lumMod val="75000"/>
                  </a:schemeClr>
                </a:solidFill>
              </a:rPr>
              <a:t>سیستمیک: </a:t>
            </a:r>
            <a:endParaRPr lang="fa-IR" sz="3200" dirty="0" smtClean="0">
              <a:solidFill>
                <a:schemeClr val="accent6">
                  <a:lumMod val="75000"/>
                </a:schemeClr>
              </a:solidFill>
            </a:endParaRPr>
          </a:p>
          <a:p>
            <a:pPr algn="r" rtl="1"/>
            <a:r>
              <a:rPr lang="fa-IR" sz="2400" dirty="0" smtClean="0"/>
              <a:t>اختلال های </a:t>
            </a:r>
            <a:r>
              <a:rPr lang="fa-IR" sz="2400" dirty="0"/>
              <a:t>انعقادی: خونریزی سیستمیک </a:t>
            </a:r>
            <a:r>
              <a:rPr lang="fa-IR" sz="2400" dirty="0" smtClean="0"/>
              <a:t>خود به خودی</a:t>
            </a:r>
            <a:r>
              <a:rPr lang="fa-IR" sz="2400" dirty="0"/>
              <a:t>، </a:t>
            </a:r>
            <a:r>
              <a:rPr lang="fa-IR" sz="2400" dirty="0" smtClean="0"/>
              <a:t>اختلال </a:t>
            </a:r>
            <a:r>
              <a:rPr lang="fa-IR" sz="2400" dirty="0"/>
              <a:t>در </a:t>
            </a:r>
            <a:r>
              <a:rPr lang="fa-IR" sz="2400" dirty="0" smtClean="0"/>
              <a:t>آزمایش های </a:t>
            </a:r>
            <a:r>
              <a:rPr lang="fa-IR" sz="2400" dirty="0"/>
              <a:t>انعقادی یا ترومبوسیتوپنی؛ </a:t>
            </a:r>
            <a:endParaRPr lang="fa-IR" sz="2400" dirty="0" smtClean="0"/>
          </a:p>
          <a:p>
            <a:pPr algn="r" rtl="1"/>
            <a:r>
              <a:rPr lang="fa-IR" sz="2400" dirty="0" smtClean="0"/>
              <a:t>علایم </a:t>
            </a:r>
            <a:r>
              <a:rPr lang="fa-IR" sz="2400" dirty="0"/>
              <a:t>و </a:t>
            </a:r>
            <a:r>
              <a:rPr lang="fa-IR" sz="2400" dirty="0" smtClean="0"/>
              <a:t>نشانه های </a:t>
            </a:r>
            <a:r>
              <a:rPr lang="fa-IR" sz="2400" dirty="0"/>
              <a:t>سمیت عصبی: پتوز، افتالموپلژی، فلج و...؛ </a:t>
            </a:r>
            <a:endParaRPr lang="fa-IR" sz="2400" dirty="0" smtClean="0"/>
          </a:p>
          <a:p>
            <a:pPr algn="r" rtl="1"/>
            <a:r>
              <a:rPr lang="fa-IR" sz="2400" dirty="0" smtClean="0"/>
              <a:t>اختلال های قلبی عروقی</a:t>
            </a:r>
            <a:r>
              <a:rPr lang="fa-IR" sz="2400" dirty="0"/>
              <a:t>: افت فشار خون و شوک، دیسریتمی و </a:t>
            </a:r>
            <a:r>
              <a:rPr lang="fa-IR" sz="2400" dirty="0" smtClean="0"/>
              <a:t>اختلال های </a:t>
            </a:r>
            <a:r>
              <a:rPr lang="fa-IR" sz="2400" dirty="0"/>
              <a:t>الکتروکاردیوگرافیک؛ </a:t>
            </a:r>
            <a:endParaRPr lang="fa-IR" sz="2400" dirty="0" smtClean="0"/>
          </a:p>
          <a:p>
            <a:pPr algn="r" rtl="1"/>
            <a:r>
              <a:rPr lang="fa-IR" sz="2400" dirty="0" smtClean="0"/>
              <a:t>نارسایی </a:t>
            </a:r>
            <a:r>
              <a:rPr lang="fa-IR" sz="2400" dirty="0"/>
              <a:t>حاد کلیه: الیگوری یا آنوری، افزایش کراتینین یا اورۀ خون؛ </a:t>
            </a:r>
            <a:endParaRPr lang="fa-IR" sz="2400" dirty="0" smtClean="0"/>
          </a:p>
          <a:p>
            <a:pPr algn="r" rtl="1"/>
            <a:r>
              <a:rPr lang="fa-IR" sz="2400" dirty="0" smtClean="0"/>
              <a:t>هموگلوبینوری </a:t>
            </a:r>
            <a:r>
              <a:rPr lang="fa-IR" sz="2400" dirty="0"/>
              <a:t>یا شواهدی از همولیز داخل عروقی؛ </a:t>
            </a:r>
            <a:endParaRPr lang="fa-IR" sz="2400" dirty="0" smtClean="0"/>
          </a:p>
          <a:p>
            <a:pPr algn="r" rtl="1"/>
            <a:r>
              <a:rPr lang="fa-IR" sz="2400" dirty="0" smtClean="0"/>
              <a:t>کلاپس </a:t>
            </a:r>
            <a:r>
              <a:rPr lang="fa-IR" sz="2400" dirty="0"/>
              <a:t>یا تشنج. </a:t>
            </a:r>
            <a:endParaRPr lang="en-US" sz="2400" dirty="0"/>
          </a:p>
        </p:txBody>
      </p:sp>
    </p:spTree>
    <p:extLst>
      <p:ext uri="{BB962C8B-B14F-4D97-AF65-F5344CB8AC3E}">
        <p14:creationId xmlns:p14="http://schemas.microsoft.com/office/powerpoint/2010/main" val="21270255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اندیکاسیون تجویز سرم ضد مار :</a:t>
            </a:r>
            <a:endParaRPr lang="en-US" dirty="0"/>
          </a:p>
        </p:txBody>
      </p:sp>
      <p:sp>
        <p:nvSpPr>
          <p:cNvPr id="3" name="Content Placeholder 2"/>
          <p:cNvSpPr>
            <a:spLocks noGrp="1"/>
          </p:cNvSpPr>
          <p:nvPr>
            <p:ph idx="1"/>
          </p:nvPr>
        </p:nvSpPr>
        <p:spPr/>
        <p:txBody>
          <a:bodyPr/>
          <a:lstStyle/>
          <a:p>
            <a:pPr algn="r" rtl="1"/>
            <a:r>
              <a:rPr lang="fa-IR" sz="3200" dirty="0" smtClean="0">
                <a:solidFill>
                  <a:schemeClr val="accent6">
                    <a:lumMod val="75000"/>
                  </a:schemeClr>
                </a:solidFill>
              </a:rPr>
              <a:t>نشانه های </a:t>
            </a:r>
            <a:r>
              <a:rPr lang="fa-IR" sz="3200" dirty="0">
                <a:solidFill>
                  <a:schemeClr val="accent6">
                    <a:lumMod val="75000"/>
                  </a:schemeClr>
                </a:solidFill>
              </a:rPr>
              <a:t>موضعی</a:t>
            </a:r>
            <a:r>
              <a:rPr lang="fa-IR" sz="3200" dirty="0" smtClean="0">
                <a:solidFill>
                  <a:schemeClr val="accent6">
                    <a:lumMod val="75000"/>
                  </a:schemeClr>
                </a:solidFill>
              </a:rPr>
              <a:t>: </a:t>
            </a:r>
          </a:p>
          <a:p>
            <a:pPr algn="r" rtl="1"/>
            <a:r>
              <a:rPr lang="fa-IR" dirty="0" smtClean="0"/>
              <a:t> </a:t>
            </a:r>
            <a:r>
              <a:rPr lang="fa-IR" sz="2400" dirty="0" smtClean="0"/>
              <a:t>تورم </a:t>
            </a:r>
            <a:r>
              <a:rPr lang="fa-IR" sz="2400" dirty="0"/>
              <a:t>موضعی که بیش از نصف اندام </a:t>
            </a:r>
            <a:r>
              <a:rPr lang="fa-IR" sz="2400" dirty="0" smtClean="0"/>
              <a:t>گزیده شده </a:t>
            </a:r>
            <a:r>
              <a:rPr lang="fa-IR" sz="2400" dirty="0"/>
              <a:t>را درگیر </a:t>
            </a:r>
            <a:r>
              <a:rPr lang="fa-IR" sz="2400" dirty="0" smtClean="0"/>
              <a:t>کرده باشد(درصورت </a:t>
            </a:r>
            <a:r>
              <a:rPr lang="fa-IR" sz="2400" dirty="0"/>
              <a:t>نبستن </a:t>
            </a:r>
            <a:r>
              <a:rPr lang="fa-IR" sz="2400" dirty="0" smtClean="0"/>
              <a:t>تورنیکه)؛</a:t>
            </a:r>
          </a:p>
          <a:p>
            <a:pPr algn="r" rtl="1"/>
            <a:r>
              <a:rPr lang="fa-IR" sz="2400" dirty="0" smtClean="0"/>
              <a:t> </a:t>
            </a:r>
            <a:r>
              <a:rPr lang="fa-IR" sz="2400" dirty="0"/>
              <a:t>تورم در </a:t>
            </a:r>
            <a:r>
              <a:rPr lang="fa-IR" sz="2400" dirty="0" smtClean="0"/>
              <a:t>انگشتان(به ویژه </a:t>
            </a:r>
            <a:r>
              <a:rPr lang="fa-IR" sz="2400" dirty="0"/>
              <a:t>انگشتان </a:t>
            </a:r>
            <a:r>
              <a:rPr lang="fa-IR" sz="2400" dirty="0" smtClean="0"/>
              <a:t>دست)</a:t>
            </a:r>
          </a:p>
          <a:p>
            <a:pPr algn="r" rtl="1"/>
            <a:r>
              <a:rPr lang="fa-IR" sz="2400" dirty="0" smtClean="0"/>
              <a:t> </a:t>
            </a:r>
            <a:r>
              <a:rPr lang="fa-IR" sz="2400" dirty="0"/>
              <a:t>گسترش سریع تورم در تمام اندام </a:t>
            </a:r>
            <a:r>
              <a:rPr lang="fa-IR" sz="2400" dirty="0" smtClean="0"/>
              <a:t>گزيده شده </a:t>
            </a:r>
            <a:r>
              <a:rPr lang="fa-IR" sz="2400" dirty="0"/>
              <a:t>طي چند ساعت پس از گزش؛ </a:t>
            </a:r>
            <a:endParaRPr lang="fa-IR" sz="2400" dirty="0" smtClean="0"/>
          </a:p>
          <a:p>
            <a:pPr algn="r" rtl="1"/>
            <a:r>
              <a:rPr lang="fa-IR" sz="2400" dirty="0" smtClean="0"/>
              <a:t>پیدایش </a:t>
            </a:r>
            <a:r>
              <a:rPr lang="fa-IR" sz="2400" dirty="0"/>
              <a:t>غدۀ لنفاوی بزرگ و دردناک در ناحیۀ گزش. </a:t>
            </a:r>
            <a:endParaRPr lang="en-US" sz="2400" dirty="0"/>
          </a:p>
        </p:txBody>
      </p:sp>
    </p:spTree>
    <p:extLst>
      <p:ext uri="{BB962C8B-B14F-4D97-AF65-F5344CB8AC3E}">
        <p14:creationId xmlns:p14="http://schemas.microsoft.com/office/powerpoint/2010/main" val="24523376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041" y="355600"/>
            <a:ext cx="8544560" cy="5598159"/>
          </a:xfrm>
          <a:prstGeom prst="rect">
            <a:avLst/>
          </a:prstGeom>
        </p:spPr>
      </p:pic>
    </p:spTree>
    <p:extLst>
      <p:ext uri="{BB962C8B-B14F-4D97-AF65-F5344CB8AC3E}">
        <p14:creationId xmlns:p14="http://schemas.microsoft.com/office/powerpoint/2010/main" val="4002502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ارزیابی درمان با سرم ضد زهر مار</a:t>
            </a:r>
            <a:endParaRPr lang="en-US" dirty="0"/>
          </a:p>
        </p:txBody>
      </p:sp>
      <p:sp>
        <p:nvSpPr>
          <p:cNvPr id="3" name="Content Placeholder 2"/>
          <p:cNvSpPr>
            <a:spLocks noGrp="1"/>
          </p:cNvSpPr>
          <p:nvPr>
            <p:ph idx="1"/>
          </p:nvPr>
        </p:nvSpPr>
        <p:spPr>
          <a:xfrm>
            <a:off x="1154954" y="2580640"/>
            <a:ext cx="9421606" cy="3439160"/>
          </a:xfrm>
        </p:spPr>
        <p:txBody>
          <a:bodyPr>
            <a:noAutofit/>
          </a:bodyPr>
          <a:lstStyle/>
          <a:p>
            <a:pPr algn="r" rtl="1"/>
            <a:r>
              <a:rPr lang="fa-IR" sz="2400" dirty="0" smtClean="0"/>
              <a:t>درصورت تجویزدز </a:t>
            </a:r>
            <a:r>
              <a:rPr lang="fa-IR" sz="2400" dirty="0"/>
              <a:t>مناسب سرم ضد زهر مار، پاسخهای درمانی زیر </a:t>
            </a:r>
            <a:r>
              <a:rPr lang="fa-IR" sz="2400" dirty="0" smtClean="0"/>
              <a:t>مشاهده میشود</a:t>
            </a:r>
            <a:r>
              <a:rPr lang="fa-IR" sz="2400" dirty="0"/>
              <a:t>: </a:t>
            </a:r>
            <a:endParaRPr lang="fa-IR" sz="2400" dirty="0" smtClean="0"/>
          </a:p>
          <a:p>
            <a:pPr algn="r" rtl="1"/>
            <a:r>
              <a:rPr lang="fa-IR" sz="2400" dirty="0" smtClean="0"/>
              <a:t>بیمار </a:t>
            </a:r>
            <a:r>
              <a:rPr lang="fa-IR" sz="2400" dirty="0"/>
              <a:t>احساس بهبودی مینماید و تهوع، سردرد و درد وی خیلی سریع </a:t>
            </a:r>
            <a:r>
              <a:rPr lang="fa-IR" sz="2400" dirty="0" smtClean="0"/>
              <a:t>برطرف میشود</a:t>
            </a:r>
          </a:p>
          <a:p>
            <a:pPr algn="r" rtl="1"/>
            <a:r>
              <a:rPr lang="fa-IR" sz="2400" dirty="0" smtClean="0"/>
              <a:t>خونریزی </a:t>
            </a:r>
            <a:r>
              <a:rPr lang="fa-IR" sz="2400" dirty="0"/>
              <a:t>سیستمیک </a:t>
            </a:r>
            <a:r>
              <a:rPr lang="fa-IR" sz="2400" dirty="0" smtClean="0"/>
              <a:t>خودبه خودی</a:t>
            </a:r>
            <a:r>
              <a:rPr lang="fa-IR" sz="2400" dirty="0"/>
              <a:t>، </a:t>
            </a:r>
            <a:r>
              <a:rPr lang="fa-IR" sz="2400" dirty="0" smtClean="0"/>
              <a:t>به طور </a:t>
            </a:r>
            <a:r>
              <a:rPr lang="fa-IR" sz="2400" dirty="0"/>
              <a:t>معمول، طي 15 تا 30 دقیقه </a:t>
            </a:r>
            <a:r>
              <a:rPr lang="fa-IR" sz="2400" dirty="0" smtClean="0"/>
              <a:t>متوقف میشود.</a:t>
            </a:r>
          </a:p>
          <a:p>
            <a:pPr algn="r" rtl="1"/>
            <a:r>
              <a:rPr lang="fa-IR" sz="2400" dirty="0" smtClean="0"/>
              <a:t> </a:t>
            </a:r>
            <a:r>
              <a:rPr lang="fa-IR" sz="2400" dirty="0"/>
              <a:t>اختاللهـاي </a:t>
            </a:r>
            <a:r>
              <a:rPr lang="fa-IR" sz="2400" dirty="0" smtClean="0"/>
              <a:t>انعقـادی بـه طور </a:t>
            </a:r>
            <a:r>
              <a:rPr lang="fa-IR" sz="2400" dirty="0"/>
              <a:t>معمول، طي 3 تا 9 ساعت نرمال میشود. </a:t>
            </a:r>
            <a:endParaRPr lang="fa-IR" sz="2400" dirty="0" smtClean="0"/>
          </a:p>
        </p:txBody>
      </p:sp>
    </p:spTree>
    <p:extLst>
      <p:ext uri="{BB962C8B-B14F-4D97-AF65-F5344CB8AC3E}">
        <p14:creationId xmlns:p14="http://schemas.microsoft.com/office/powerpoint/2010/main" val="522917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ارزیابی درمان با سرم ضد زهر مار</a:t>
            </a:r>
            <a:endParaRPr lang="en-US" dirty="0"/>
          </a:p>
        </p:txBody>
      </p:sp>
      <p:sp>
        <p:nvSpPr>
          <p:cNvPr id="3" name="Content Placeholder 2"/>
          <p:cNvSpPr>
            <a:spLocks noGrp="1"/>
          </p:cNvSpPr>
          <p:nvPr>
            <p:ph idx="1"/>
          </p:nvPr>
        </p:nvSpPr>
        <p:spPr/>
        <p:txBody>
          <a:bodyPr/>
          <a:lstStyle/>
          <a:p>
            <a:pPr algn="r" rtl="1"/>
            <a:r>
              <a:rPr lang="fa-IR" sz="2400" dirty="0"/>
              <a:t>در بیماران دچار شوک، فشار خون بیمار طي 30 تا 60 دقیقه افزایش </a:t>
            </a:r>
            <a:r>
              <a:rPr lang="fa-IR" sz="2400" dirty="0" smtClean="0"/>
              <a:t>مي يابد</a:t>
            </a:r>
          </a:p>
          <a:p>
            <a:pPr algn="r" rtl="1"/>
            <a:r>
              <a:rPr lang="fa-IR" sz="2400" dirty="0" smtClean="0"/>
              <a:t> دیسریتمی هـایی </a:t>
            </a:r>
            <a:r>
              <a:rPr lang="fa-IR" sz="2400" dirty="0"/>
              <a:t>مـانند تاکیکاردی سینوسی </a:t>
            </a:r>
            <a:r>
              <a:rPr lang="fa-IR" sz="2400" dirty="0" smtClean="0"/>
              <a:t>برطرف میشود.</a:t>
            </a:r>
          </a:p>
          <a:p>
            <a:pPr algn="r" rtl="1"/>
            <a:r>
              <a:rPr lang="fa-IR" sz="2400" dirty="0" smtClean="0"/>
              <a:t> علایم </a:t>
            </a:r>
            <a:r>
              <a:rPr lang="fa-IR" sz="2400" dirty="0"/>
              <a:t>نورولوژیک نـاشی از گزش </a:t>
            </a:r>
            <a:r>
              <a:rPr lang="fa-IR" sz="2400" dirty="0" smtClean="0"/>
              <a:t>درخـلال </a:t>
            </a:r>
            <a:r>
              <a:rPr lang="fa-IR" sz="2400" dirty="0"/>
              <a:t>30 دقیـقة اول پـس از تجویز سرم ضـد زهر مـار شـروع بـه بهبـود مینمایـد؛ امـا بهبـودی کامل </a:t>
            </a:r>
            <a:r>
              <a:rPr lang="fa-IR" sz="2400" dirty="0" smtClean="0"/>
              <a:t>بـه طور </a:t>
            </a:r>
            <a:r>
              <a:rPr lang="fa-IR" sz="2400" dirty="0"/>
              <a:t>معمـول، چند ساعت </a:t>
            </a:r>
            <a:r>
              <a:rPr lang="fa-IR" sz="2400" dirty="0" smtClean="0"/>
              <a:t>به طول می انجامد</a:t>
            </a:r>
            <a:r>
              <a:rPr lang="fa-IR" sz="2400" dirty="0"/>
              <a:t>. </a:t>
            </a:r>
            <a:endParaRPr lang="fa-IR" sz="2400" dirty="0" smtClean="0"/>
          </a:p>
          <a:p>
            <a:pPr algn="r" rtl="1"/>
            <a:r>
              <a:rPr lang="fa-IR" sz="2400" dirty="0" smtClean="0"/>
              <a:t>همولیز </a:t>
            </a:r>
            <a:r>
              <a:rPr lang="fa-IR" sz="2400" dirty="0"/>
              <a:t>حاد </a:t>
            </a:r>
            <a:r>
              <a:rPr lang="fa-IR" sz="2400" dirty="0" smtClean="0"/>
              <a:t>درخلال </a:t>
            </a:r>
            <a:r>
              <a:rPr lang="fa-IR" sz="2400" dirty="0"/>
              <a:t>چند ساعت متوقف و رنگ ادرار طبیعی میشود.</a:t>
            </a:r>
            <a:endParaRPr lang="en-US" sz="2400" dirty="0"/>
          </a:p>
          <a:p>
            <a:pPr algn="r" rtl="1"/>
            <a:endParaRPr lang="en-US" dirty="0"/>
          </a:p>
        </p:txBody>
      </p:sp>
    </p:spTree>
    <p:extLst>
      <p:ext uri="{BB962C8B-B14F-4D97-AF65-F5344CB8AC3E}">
        <p14:creationId xmlns:p14="http://schemas.microsoft.com/office/powerpoint/2010/main" val="504102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چند نکته مهم :</a:t>
            </a:r>
            <a:endParaRPr lang="en-US" dirty="0"/>
          </a:p>
        </p:txBody>
      </p:sp>
      <p:sp>
        <p:nvSpPr>
          <p:cNvPr id="3" name="Content Placeholder 2"/>
          <p:cNvSpPr>
            <a:spLocks noGrp="1"/>
          </p:cNvSpPr>
          <p:nvPr>
            <p:ph idx="1"/>
          </p:nvPr>
        </p:nvSpPr>
        <p:spPr/>
        <p:txBody>
          <a:bodyPr>
            <a:noAutofit/>
          </a:bodyPr>
          <a:lstStyle/>
          <a:p>
            <a:pPr algn="r" rtl="1"/>
            <a:r>
              <a:rPr lang="fa-IR" sz="2400" dirty="0"/>
              <a:t>معیارهای </a:t>
            </a:r>
            <a:r>
              <a:rPr lang="fa-IR" sz="2400" dirty="0" smtClean="0"/>
              <a:t>تجویز </a:t>
            </a:r>
            <a:r>
              <a:rPr lang="fa-IR" sz="2400" dirty="0"/>
              <a:t>مجدد </a:t>
            </a:r>
            <a:r>
              <a:rPr lang="fa-IR" sz="2400" dirty="0" smtClean="0"/>
              <a:t>دزسرم </a:t>
            </a:r>
            <a:r>
              <a:rPr lang="fa-IR" sz="2400" dirty="0"/>
              <a:t>ضد زهر مار باقیماندن یا بروز مجدد </a:t>
            </a:r>
            <a:r>
              <a:rPr lang="fa-IR" sz="2400" dirty="0" smtClean="0"/>
              <a:t>اختلال هاي </a:t>
            </a:r>
            <a:r>
              <a:rPr lang="fa-IR" sz="2400" dirty="0"/>
              <a:t>انعقادی 6 ُ ساعت پس از تزريق دز اول یا خونریزی 1 تا 2 ساعت پس از آن؛ </a:t>
            </a:r>
            <a:r>
              <a:rPr lang="fa-IR" sz="2400" dirty="0" smtClean="0"/>
              <a:t>وخیم شدن علایم نورولوژیک </a:t>
            </a:r>
            <a:r>
              <a:rPr lang="fa-IR" sz="2400" dirty="0"/>
              <a:t>یا </a:t>
            </a:r>
            <a:r>
              <a:rPr lang="fa-IR" sz="2400" dirty="0" smtClean="0"/>
              <a:t>قلبی عروقی </a:t>
            </a:r>
            <a:r>
              <a:rPr lang="fa-IR" sz="2400" dirty="0"/>
              <a:t>1 تا 2 ُ ساعت پس از تزريق دز اول</a:t>
            </a:r>
            <a:r>
              <a:rPr lang="fa-IR" sz="2400" dirty="0" smtClean="0"/>
              <a:t>.</a:t>
            </a:r>
          </a:p>
          <a:p>
            <a:pPr algn="r" rtl="1"/>
            <a:r>
              <a:rPr lang="fa-IR" sz="2400" dirty="0" smtClean="0"/>
              <a:t>به طور </a:t>
            </a:r>
            <a:r>
              <a:rPr lang="fa-IR" sz="2400" dirty="0"/>
              <a:t>كلي انجام </a:t>
            </a:r>
            <a:r>
              <a:rPr lang="fa-IR" sz="2400" dirty="0" smtClean="0"/>
              <a:t>آزمون های </a:t>
            </a:r>
            <a:r>
              <a:rPr lang="fa-IR" sz="2400" dirty="0"/>
              <a:t>پوستی براي تعیین حساسیت به سرم ضد زهر مار </a:t>
            </a:r>
            <a:r>
              <a:rPr lang="fa-IR" sz="2400" dirty="0" smtClean="0"/>
              <a:t>توصیه نمیشود</a:t>
            </a:r>
          </a:p>
          <a:p>
            <a:pPr algn="r" rtl="1"/>
            <a:r>
              <a:rPr lang="fa-IR" sz="2400" dirty="0"/>
              <a:t>سرم ضد زهر مار همیشه باید </a:t>
            </a:r>
            <a:r>
              <a:rPr lang="fa-IR" sz="2400" dirty="0" smtClean="0"/>
              <a:t>به صورت </a:t>
            </a:r>
            <a:r>
              <a:rPr lang="fa-IR" sz="2400" dirty="0"/>
              <a:t>داخل وریدی </a:t>
            </a:r>
            <a:r>
              <a:rPr lang="fa-IR" sz="2400" dirty="0" smtClean="0"/>
              <a:t>تجویزشود</a:t>
            </a:r>
          </a:p>
          <a:p>
            <a:pPr algn="r" rtl="1"/>
            <a:r>
              <a:rPr lang="fa-IR" sz="2400" dirty="0"/>
              <a:t>هیچ مورد منع مصرف مطلقی برای تجویز سرم ضد زهر مار وجودندارد</a:t>
            </a:r>
            <a:r>
              <a:rPr lang="fa-IR" sz="2400" dirty="0" smtClean="0"/>
              <a:t>؛</a:t>
            </a:r>
          </a:p>
          <a:p>
            <a:pPr algn="r" rtl="1"/>
            <a:r>
              <a:rPr lang="fa-IR" sz="2400" dirty="0" smtClean="0"/>
              <a:t>درمان واکنش های حساسیتی مشابه درمان های استاندارد می باشد.</a:t>
            </a:r>
            <a:endParaRPr lang="en-US" sz="2400" dirty="0"/>
          </a:p>
        </p:txBody>
      </p:sp>
    </p:spTree>
    <p:extLst>
      <p:ext uri="{BB962C8B-B14F-4D97-AF65-F5344CB8AC3E}">
        <p14:creationId xmlns:p14="http://schemas.microsoft.com/office/powerpoint/2010/main" val="14460363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درمان های </a:t>
            </a:r>
            <a:r>
              <a:rPr lang="fa-IR" dirty="0"/>
              <a:t>نگهدارنده درصورت نبود سرم ضد زهر مار</a:t>
            </a:r>
            <a:endParaRPr lang="en-US" dirty="0"/>
          </a:p>
        </p:txBody>
      </p:sp>
      <p:sp>
        <p:nvSpPr>
          <p:cNvPr id="3" name="Content Placeholder 2"/>
          <p:cNvSpPr>
            <a:spLocks noGrp="1"/>
          </p:cNvSpPr>
          <p:nvPr>
            <p:ph idx="1"/>
          </p:nvPr>
        </p:nvSpPr>
        <p:spPr>
          <a:xfrm>
            <a:off x="904240" y="2319020"/>
            <a:ext cx="9865360" cy="3878580"/>
          </a:xfrm>
        </p:spPr>
        <p:txBody>
          <a:bodyPr>
            <a:normAutofit/>
          </a:bodyPr>
          <a:lstStyle/>
          <a:p>
            <a:pPr algn="r" rtl="1"/>
            <a:r>
              <a:rPr lang="fa-IR" sz="2800" dirty="0" smtClean="0">
                <a:solidFill>
                  <a:schemeClr val="accent6">
                    <a:lumMod val="75000"/>
                  </a:schemeClr>
                </a:solidFill>
              </a:rPr>
              <a:t>گزش </a:t>
            </a:r>
            <a:r>
              <a:rPr lang="fa-IR" sz="2800" dirty="0">
                <a:solidFill>
                  <a:schemeClr val="accent6">
                    <a:lumMod val="75000"/>
                  </a:schemeClr>
                </a:solidFill>
              </a:rPr>
              <a:t>مارهای حاوی سموم نوروتوکسیک، همراه با فلج تنفسي: </a:t>
            </a:r>
            <a:r>
              <a:rPr lang="fa-IR" sz="2400" dirty="0"/>
              <a:t>استفاده از تنفس مکانیکی؛ استفاده از عوامل </a:t>
            </a:r>
            <a:r>
              <a:rPr lang="fa-IR" sz="2400" dirty="0" smtClean="0"/>
              <a:t>آنتی‌کولین استراز)داروهای آنتی‌کولین استراز </a:t>
            </a:r>
            <a:r>
              <a:rPr lang="fa-IR" sz="2400" dirty="0"/>
              <a:t>تأثيراتي متغیر، ولی بالقوة مفید </a:t>
            </a:r>
            <a:r>
              <a:rPr lang="fa-IR" sz="2400" dirty="0" smtClean="0"/>
              <a:t>به ویژه </a:t>
            </a:r>
            <a:r>
              <a:rPr lang="fa-IR" sz="2400" dirty="0"/>
              <a:t>در گزیدگی ناشی از مارهاي کبرا </a:t>
            </a:r>
            <a:r>
              <a:rPr lang="fa-IR" sz="2400" dirty="0" smtClean="0"/>
              <a:t>دارند</a:t>
            </a:r>
          </a:p>
          <a:p>
            <a:pPr algn="r" rtl="1"/>
            <a:endParaRPr lang="fa-IR" sz="2400" dirty="0"/>
          </a:p>
          <a:p>
            <a:pPr algn="r" rtl="1"/>
            <a:r>
              <a:rPr lang="fa-IR" sz="2800" dirty="0" smtClean="0">
                <a:solidFill>
                  <a:schemeClr val="accent6">
                    <a:lumMod val="75000"/>
                  </a:schemeClr>
                </a:solidFill>
              </a:rPr>
              <a:t>گزش </a:t>
            </a:r>
            <a:r>
              <a:rPr lang="fa-IR" sz="2800" dirty="0">
                <a:solidFill>
                  <a:schemeClr val="accent6">
                    <a:lumMod val="75000"/>
                  </a:schemeClr>
                </a:solidFill>
              </a:rPr>
              <a:t>مارهای حاوی سموم هموتوکسیک همراه با </a:t>
            </a:r>
            <a:r>
              <a:rPr lang="fa-IR" sz="2800" dirty="0" smtClean="0">
                <a:solidFill>
                  <a:schemeClr val="accent6">
                    <a:lumMod val="75000"/>
                  </a:schemeClr>
                </a:solidFill>
              </a:rPr>
              <a:t>اختلال هاي </a:t>
            </a:r>
            <a:r>
              <a:rPr lang="fa-IR" sz="2800" dirty="0">
                <a:solidFill>
                  <a:schemeClr val="accent6">
                    <a:lumMod val="75000"/>
                  </a:schemeClr>
                </a:solidFill>
              </a:rPr>
              <a:t>انعقادی: </a:t>
            </a:r>
            <a:r>
              <a:rPr lang="fa-IR" sz="2400" dirty="0"/>
              <a:t>استراحت مطلق </a:t>
            </a:r>
            <a:r>
              <a:rPr lang="fa-IR" sz="2400" dirty="0" smtClean="0"/>
              <a:t>به منظور </a:t>
            </a:r>
            <a:r>
              <a:rPr lang="fa-IR" sz="2400" dirty="0"/>
              <a:t>جلوگیری از بروز تروماهای خفیف؛ تجویز عوامل انعقادی و </a:t>
            </a:r>
            <a:r>
              <a:rPr lang="fa-IR" sz="2400" dirty="0" smtClean="0"/>
              <a:t>پلاکت (پلاسمای تازه منجمدشده </a:t>
            </a:r>
            <a:r>
              <a:rPr lang="fa-IR" sz="2400" dirty="0"/>
              <a:t>و کرایو همراه </a:t>
            </a:r>
            <a:r>
              <a:rPr lang="fa-IR" sz="2400" dirty="0" smtClean="0"/>
              <a:t>پلاکت تغلیظ شده </a:t>
            </a:r>
            <a:r>
              <a:rPr lang="fa-IR" sz="2400" dirty="0"/>
              <a:t>و درصورت </a:t>
            </a:r>
            <a:r>
              <a:rPr lang="fa-IR" sz="2400" dirty="0" smtClean="0"/>
              <a:t>دسترسی نداشتن </a:t>
            </a:r>
            <a:r>
              <a:rPr lang="fa-IR" sz="2400" dirty="0"/>
              <a:t>به استفاده از خون کامل </a:t>
            </a:r>
            <a:r>
              <a:rPr lang="fa-IR" sz="2400" dirty="0" smtClean="0"/>
              <a:t>تازه) دوری </a:t>
            </a:r>
            <a:r>
              <a:rPr lang="fa-IR" sz="2400" dirty="0"/>
              <a:t>از هرگونه تزریق </a:t>
            </a:r>
            <a:r>
              <a:rPr lang="fa-IR" sz="2400" dirty="0" smtClean="0"/>
              <a:t>عضلانی</a:t>
            </a:r>
            <a:r>
              <a:rPr lang="fa-IR" sz="2400" dirty="0"/>
              <a:t>.</a:t>
            </a:r>
            <a:endParaRPr lang="en-US" sz="2400" dirty="0"/>
          </a:p>
        </p:txBody>
      </p:sp>
    </p:spTree>
    <p:extLst>
      <p:ext uri="{BB962C8B-B14F-4D97-AF65-F5344CB8AC3E}">
        <p14:creationId xmlns:p14="http://schemas.microsoft.com/office/powerpoint/2010/main" val="4314692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1143000"/>
            <a:ext cx="3859212" cy="1772920"/>
          </a:xfrm>
        </p:spPr>
        <p:txBody>
          <a:bodyPr/>
          <a:lstStyle/>
          <a:p>
            <a:r>
              <a:rPr lang="en-US" dirty="0" err="1" smtClean="0"/>
              <a:t>Dr.Babak</a:t>
            </a:r>
            <a:r>
              <a:rPr lang="en-US" dirty="0" smtClean="0"/>
              <a:t> </a:t>
            </a:r>
            <a:r>
              <a:rPr lang="en-US" dirty="0" err="1" smtClean="0"/>
              <a:t>Mahshid</a:t>
            </a:r>
            <a:r>
              <a:rPr lang="en-US" dirty="0" smtClean="0"/>
              <a:t> far</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14705" r="14705"/>
          <a:stretch>
            <a:fillRect/>
          </a:stretch>
        </p:blipFill>
        <p:spPr/>
      </p:pic>
      <p:sp>
        <p:nvSpPr>
          <p:cNvPr id="4" name="Text Placeholder 3"/>
          <p:cNvSpPr>
            <a:spLocks noGrp="1"/>
          </p:cNvSpPr>
          <p:nvPr>
            <p:ph type="body" sz="half" idx="2"/>
          </p:nvPr>
        </p:nvSpPr>
        <p:spPr/>
        <p:txBody>
          <a:bodyPr/>
          <a:lstStyle/>
          <a:p>
            <a:r>
              <a:rPr lang="en-US" dirty="0" smtClean="0"/>
              <a:t>Emergency medicine specialist </a:t>
            </a:r>
          </a:p>
          <a:p>
            <a:r>
              <a:rPr lang="en-US" dirty="0" smtClean="0"/>
              <a:t>Interested in animal biology </a:t>
            </a:r>
          </a:p>
          <a:p>
            <a:r>
              <a:rPr lang="en-US" dirty="0" smtClean="0"/>
              <a:t>Rest in peace </a:t>
            </a:r>
            <a:endParaRPr lang="en-US" dirty="0"/>
          </a:p>
        </p:txBody>
      </p:sp>
    </p:spTree>
    <p:extLst>
      <p:ext uri="{BB962C8B-B14F-4D97-AF65-F5344CB8AC3E}">
        <p14:creationId xmlns:p14="http://schemas.microsoft.com/office/powerpoint/2010/main" val="29245341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عقرب گزیدگی</a:t>
            </a:r>
            <a:endParaRPr lang="en-US" dirty="0"/>
          </a:p>
        </p:txBody>
      </p:sp>
      <p:pic>
        <p:nvPicPr>
          <p:cNvPr id="4" name="Picture 3"/>
          <p:cNvPicPr>
            <a:picLocks noChangeAspect="1"/>
          </p:cNvPicPr>
          <p:nvPr/>
        </p:nvPicPr>
        <p:blipFill>
          <a:blip r:embed="rId2"/>
          <a:stretch>
            <a:fillRect/>
          </a:stretch>
        </p:blipFill>
        <p:spPr>
          <a:xfrm>
            <a:off x="6992937" y="1247140"/>
            <a:ext cx="4478338" cy="4787900"/>
          </a:xfrm>
          <a:prstGeom prst="rect">
            <a:avLst/>
          </a:prstGeom>
        </p:spPr>
      </p:pic>
    </p:spTree>
    <p:extLst>
      <p:ext uri="{BB962C8B-B14F-4D97-AF65-F5344CB8AC3E}">
        <p14:creationId xmlns:p14="http://schemas.microsoft.com/office/powerpoint/2010/main" val="2506922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مقدمه :</a:t>
            </a:r>
            <a:endParaRPr lang="en-US" dirty="0"/>
          </a:p>
        </p:txBody>
      </p:sp>
      <p:sp>
        <p:nvSpPr>
          <p:cNvPr id="3" name="Content Placeholder 2"/>
          <p:cNvSpPr>
            <a:spLocks noGrp="1"/>
          </p:cNvSpPr>
          <p:nvPr>
            <p:ph idx="1"/>
          </p:nvPr>
        </p:nvSpPr>
        <p:spPr/>
        <p:txBody>
          <a:bodyPr>
            <a:normAutofit/>
          </a:bodyPr>
          <a:lstStyle/>
          <a:p>
            <a:pPr algn="r" rtl="1"/>
            <a:r>
              <a:rPr lang="fa-IR" sz="2400" dirty="0"/>
              <a:t>بيش از ١٥٠٠گونه عقرب در دنيا شناسايي شده اند كه فقط٢٥ گونه ي آنها از لحاظ سلامت عمومي اهميت دارند. در ايران ، از ٥٠ گونه ي موجود ٧ گونه حايز اهميت هستند كه سالانه موجب حدود ٥٠٠٠٠ گزش مي شوند و كشور را پس از مكزيك و كلمبيا در رتبه ي ســـــوم دنيا قرار داده </a:t>
            </a:r>
            <a:r>
              <a:rPr lang="fa-IR" sz="2400" dirty="0" smtClean="0"/>
              <a:t>اند</a:t>
            </a:r>
          </a:p>
          <a:p>
            <a:pPr algn="r" rtl="1"/>
            <a:endParaRPr lang="fa-IR" sz="2400" dirty="0"/>
          </a:p>
          <a:p>
            <a:pPr algn="r" rtl="1"/>
            <a:r>
              <a:rPr lang="fa-IR" sz="2400" dirty="0"/>
              <a:t>از معضلات بهداشتي درماني بسياري از مناطق دنيا است.مسموميت با سم عقرب يكي از فوريت هاي پزشكي تهديد كننده ، به ويژه در كودكان كمتر از ٦ سال است</a:t>
            </a:r>
            <a:endParaRPr lang="en-US" sz="2400" dirty="0"/>
          </a:p>
        </p:txBody>
      </p:sp>
    </p:spTree>
    <p:extLst>
      <p:ext uri="{BB962C8B-B14F-4D97-AF65-F5344CB8AC3E}">
        <p14:creationId xmlns:p14="http://schemas.microsoft.com/office/powerpoint/2010/main" val="3271672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واژگان کلیدی :</a:t>
            </a:r>
            <a:endParaRPr lang="en-US" dirty="0"/>
          </a:p>
        </p:txBody>
      </p:sp>
      <p:sp>
        <p:nvSpPr>
          <p:cNvPr id="3" name="Content Placeholder 2"/>
          <p:cNvSpPr>
            <a:spLocks noGrp="1"/>
          </p:cNvSpPr>
          <p:nvPr>
            <p:ph idx="1"/>
          </p:nvPr>
        </p:nvSpPr>
        <p:spPr>
          <a:xfrm>
            <a:off x="1154954" y="2458720"/>
            <a:ext cx="10478246" cy="4196080"/>
          </a:xfrm>
        </p:spPr>
        <p:txBody>
          <a:bodyPr/>
          <a:lstStyle/>
          <a:p>
            <a:pPr algn="r" rtl="1"/>
            <a:r>
              <a:rPr lang="fa-IR" sz="2800" dirty="0" smtClean="0">
                <a:solidFill>
                  <a:schemeClr val="accent6"/>
                </a:solidFill>
              </a:rPr>
              <a:t>زهر :</a:t>
            </a:r>
            <a:r>
              <a:rPr lang="fa-IR" dirty="0" smtClean="0"/>
              <a:t> </a:t>
            </a:r>
            <a:r>
              <a:rPr lang="fa-IR" sz="2400" dirty="0" smtClean="0"/>
              <a:t>ماده ای </a:t>
            </a:r>
            <a:r>
              <a:rPr lang="fa-IR" sz="2400" dirty="0"/>
              <a:t>است که در بافت یا </a:t>
            </a:r>
            <a:r>
              <a:rPr lang="fa-IR" sz="2400" dirty="0" smtClean="0"/>
              <a:t>غده ای </a:t>
            </a:r>
            <a:r>
              <a:rPr lang="fa-IR" sz="2400" dirty="0"/>
              <a:t>اختصاصی در بدن جانور </a:t>
            </a:r>
            <a:r>
              <a:rPr lang="fa-IR" sz="2400" dirty="0" smtClean="0"/>
              <a:t>تولید میشود</a:t>
            </a:r>
            <a:r>
              <a:rPr lang="fa-IR" sz="2400" dirty="0"/>
              <a:t>. موجودات </a:t>
            </a:r>
            <a:r>
              <a:rPr lang="fa-IR" sz="2400" dirty="0" smtClean="0"/>
              <a:t>دارای </a:t>
            </a:r>
            <a:r>
              <a:rPr lang="fa-IR" sz="2400" dirty="0"/>
              <a:t>این ماده را جانوران زهرآگین </a:t>
            </a:r>
            <a:r>
              <a:rPr lang="fa-IR" sz="2400" dirty="0" smtClean="0"/>
              <a:t>مي نامند</a:t>
            </a:r>
            <a:r>
              <a:rPr lang="fa-IR" sz="2400" dirty="0"/>
              <a:t>. مارهای سمی، عقربها، عنکبوتهای سمی و زنبورها ازجمله جانوران زهرآگين </a:t>
            </a:r>
            <a:r>
              <a:rPr lang="fa-IR" sz="2400" dirty="0" smtClean="0"/>
              <a:t>به شمار </a:t>
            </a:r>
            <a:r>
              <a:rPr lang="fa-IR" sz="2400" dirty="0"/>
              <a:t>ميروند</a:t>
            </a:r>
            <a:r>
              <a:rPr lang="fa-IR" sz="2400" dirty="0" smtClean="0"/>
              <a:t>.</a:t>
            </a:r>
          </a:p>
          <a:p>
            <a:pPr algn="r" rtl="1"/>
            <a:r>
              <a:rPr lang="fa-IR" sz="2800" dirty="0" smtClean="0">
                <a:solidFill>
                  <a:schemeClr val="accent6"/>
                </a:solidFill>
              </a:rPr>
              <a:t>گزیدگی : </a:t>
            </a:r>
            <a:r>
              <a:rPr lang="fa-IR" sz="2400" dirty="0" smtClean="0"/>
              <a:t>ایجاد </a:t>
            </a:r>
            <a:r>
              <a:rPr lang="fa-IR" sz="2400" dirty="0"/>
              <a:t>هرگونه </a:t>
            </a:r>
            <a:r>
              <a:rPr lang="fa-IR" sz="2400" dirty="0" smtClean="0"/>
              <a:t>سوراخ شدگی</a:t>
            </a:r>
            <a:r>
              <a:rPr lang="fa-IR" sz="2400" dirty="0"/>
              <a:t>، بریدگی، خراشیدگی یا </a:t>
            </a:r>
            <a:r>
              <a:rPr lang="fa-IR" sz="2400" dirty="0" smtClean="0"/>
              <a:t>پاره شدگی </a:t>
            </a:r>
            <a:r>
              <a:rPr lang="fa-IR" sz="2400" dirty="0"/>
              <a:t>در سطح پوست یا مخاط فرد </a:t>
            </a:r>
            <a:r>
              <a:rPr lang="fa-IR" sz="2400" dirty="0" smtClean="0"/>
              <a:t>آسیب دیده </a:t>
            </a:r>
            <a:r>
              <a:rPr lang="fa-IR" sz="2400" dirty="0"/>
              <a:t>از طريق ساختار یا ارگان تیز جانور را گزیدگی </a:t>
            </a:r>
            <a:r>
              <a:rPr lang="fa-IR" sz="2400" dirty="0" smtClean="0"/>
              <a:t>می نامند</a:t>
            </a:r>
            <a:r>
              <a:rPr lang="fa-IR" sz="2400" dirty="0"/>
              <a:t>. گزيدگي </a:t>
            </a:r>
            <a:r>
              <a:rPr lang="fa-IR" sz="2400" dirty="0" smtClean="0"/>
              <a:t>به طور </a:t>
            </a:r>
            <a:r>
              <a:rPr lang="fa-IR" sz="2400" dirty="0"/>
              <a:t>معمول با درد و ایجاد زخم همراه است؛ مانند گزیدگی ناشی از </a:t>
            </a:r>
            <a:r>
              <a:rPr lang="fa-IR" sz="2400" dirty="0" smtClean="0"/>
              <a:t>حشرات</a:t>
            </a:r>
            <a:r>
              <a:rPr lang="fa-IR" sz="2400" dirty="0"/>
              <a:t> </a:t>
            </a:r>
            <a:r>
              <a:rPr lang="fa-IR" sz="2400" dirty="0" smtClean="0"/>
              <a:t>که در صورت تلقیح زهر سمی تلقی میشود.</a:t>
            </a:r>
          </a:p>
          <a:p>
            <a:pPr algn="r" rtl="1"/>
            <a:r>
              <a:rPr lang="fa-IR" sz="2800" dirty="0">
                <a:solidFill>
                  <a:schemeClr val="accent6">
                    <a:lumMod val="75000"/>
                  </a:schemeClr>
                </a:solidFill>
              </a:rPr>
              <a:t>گزیدگی خشک </a:t>
            </a:r>
            <a:r>
              <a:rPr lang="fa-IR" sz="2800" dirty="0" smtClean="0">
                <a:solidFill>
                  <a:schemeClr val="accent6">
                    <a:lumMod val="75000"/>
                  </a:schemeClr>
                </a:solidFill>
              </a:rPr>
              <a:t>: </a:t>
            </a:r>
            <a:r>
              <a:rPr lang="fa-IR" sz="2400" dirty="0" smtClean="0"/>
              <a:t>در </a:t>
            </a:r>
            <a:r>
              <a:rPr lang="fa-IR" sz="2400" dirty="0"/>
              <a:t>حدود 20 %موارد، گزیدگی مارهای سمی بدون تزریق سم است. در اين موارد، </a:t>
            </a:r>
            <a:r>
              <a:rPr lang="fa-IR" sz="2400" dirty="0" smtClean="0"/>
              <a:t>به طور </a:t>
            </a:r>
            <a:r>
              <a:rPr lang="fa-IR" sz="2400" dirty="0"/>
              <a:t>معمول، جز </a:t>
            </a:r>
            <a:r>
              <a:rPr lang="fa-IR" sz="2400" dirty="0" smtClean="0"/>
              <a:t>علایم </a:t>
            </a:r>
            <a:r>
              <a:rPr lang="fa-IR" sz="2400" dirty="0"/>
              <a:t>خفیف موضعی، یافتۀ دیگری </a:t>
            </a:r>
            <a:r>
              <a:rPr lang="fa-IR" sz="2400" dirty="0" smtClean="0"/>
              <a:t>وجود ندارد</a:t>
            </a:r>
            <a:r>
              <a:rPr lang="fa-IR" sz="2400" dirty="0"/>
              <a:t>. </a:t>
            </a:r>
            <a:endParaRPr lang="en-US" sz="2400" dirty="0"/>
          </a:p>
        </p:txBody>
      </p:sp>
    </p:spTree>
    <p:extLst>
      <p:ext uri="{BB962C8B-B14F-4D97-AF65-F5344CB8AC3E}">
        <p14:creationId xmlns:p14="http://schemas.microsoft.com/office/powerpoint/2010/main" val="13345867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sp>
        <p:nvSpPr>
          <p:cNvPr id="3" name="Content Placeholder 2"/>
          <p:cNvSpPr>
            <a:spLocks noGrp="1"/>
          </p:cNvSpPr>
          <p:nvPr>
            <p:ph idx="1"/>
          </p:nvPr>
        </p:nvSpPr>
        <p:spPr/>
        <p:txBody>
          <a:bodyPr>
            <a:normAutofit/>
          </a:bodyPr>
          <a:lstStyle/>
          <a:p>
            <a:pPr algn="r" rtl="1"/>
            <a:r>
              <a:rPr lang="fa-IR" sz="2400" dirty="0"/>
              <a:t>عقرب ها گوشتخوار هستند و از خشره ها ، كرم ها ، بندپايان ، مامولك ها و حتي نوزاد موش ها تغذيه مي كنند.آن ها جانوراني هستند كه در شب فعاليت مي كنند و با تاريك شدن هوا از پناهگاه ها خارج مي شوند و به جستجوي طعمه و شكار مي روند</a:t>
            </a:r>
            <a:r>
              <a:rPr lang="fa-IR" sz="2400" dirty="0" smtClean="0"/>
              <a:t>.</a:t>
            </a:r>
          </a:p>
          <a:p>
            <a:pPr algn="r" rtl="1"/>
            <a:r>
              <a:rPr lang="fa-IR" sz="2400" dirty="0"/>
              <a:t>در طبيعت ، اكثرا به تنهايي زندگي مي كنند ، با وجود اين ، گاهي چند عقرب از يك نوع يا انواع مختلف در زير يك سنگ ديده شده است.عقرب ها علاوه بر دشت در مناطق كوهستاني هم ديده مي شوند. وجود آنها را تا ارتفاع ٣٠٠٠ متري از سطح دريا گزارش كرده اند. </a:t>
            </a:r>
            <a:endParaRPr lang="en-US" sz="2400" dirty="0"/>
          </a:p>
        </p:txBody>
      </p:sp>
    </p:spTree>
    <p:extLst>
      <p:ext uri="{BB962C8B-B14F-4D97-AF65-F5344CB8AC3E}">
        <p14:creationId xmlns:p14="http://schemas.microsoft.com/office/powerpoint/2010/main" val="3347809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سم،سم گيري و سرم ضد عقرب گزيدگي</a:t>
            </a:r>
            <a:endParaRPr lang="en-US" dirty="0"/>
          </a:p>
        </p:txBody>
      </p:sp>
      <p:sp>
        <p:nvSpPr>
          <p:cNvPr id="3" name="Content Placeholder 2"/>
          <p:cNvSpPr>
            <a:spLocks noGrp="1"/>
          </p:cNvSpPr>
          <p:nvPr>
            <p:ph idx="1"/>
          </p:nvPr>
        </p:nvSpPr>
        <p:spPr/>
        <p:txBody>
          <a:bodyPr>
            <a:normAutofit/>
          </a:bodyPr>
          <a:lstStyle/>
          <a:p>
            <a:pPr algn="r" rtl="1"/>
            <a:r>
              <a:rPr lang="fa-IR" sz="2400" dirty="0"/>
              <a:t>ساده ترين روش تهيه سرم ضد عقرب گزيدگي استفاده مستقيم از غده سمي جانور است. براي اين كار غده هاي سمي را از محل اتصال به آخرين بند دم قطع مي كنيم</a:t>
            </a:r>
            <a:r>
              <a:rPr lang="fa-IR" sz="2400" dirty="0" smtClean="0"/>
              <a:t>.</a:t>
            </a:r>
          </a:p>
          <a:p>
            <a:pPr algn="r" rtl="1"/>
            <a:r>
              <a:rPr lang="fa-IR" sz="2400" dirty="0"/>
              <a:t>براي تهيه سم خالص تر از روش تحريك الكتريكي غده سمي نيز استفاده مي شود.براي اين كار عقرب زنده را با دو پنس مناسب از ناحيه سر و دم مهار و نيش جانور را به ظرف شيشه اي وارد مي كنيم</a:t>
            </a:r>
            <a:r>
              <a:rPr lang="fa-IR" sz="2400" dirty="0" smtClean="0"/>
              <a:t>.</a:t>
            </a:r>
          </a:p>
          <a:p>
            <a:pPr algn="r" rtl="1"/>
            <a:endParaRPr lang="en-US" sz="2400" dirty="0"/>
          </a:p>
        </p:txBody>
      </p:sp>
    </p:spTree>
    <p:extLst>
      <p:ext uri="{BB962C8B-B14F-4D97-AF65-F5344CB8AC3E}">
        <p14:creationId xmlns:p14="http://schemas.microsoft.com/office/powerpoint/2010/main" val="685538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سم،سم گيري و سرم ضد عقرب گزيدگي</a:t>
            </a:r>
            <a:endParaRPr lang="en-US" dirty="0"/>
          </a:p>
        </p:txBody>
      </p:sp>
      <p:sp>
        <p:nvSpPr>
          <p:cNvPr id="3" name="Content Placeholder 2"/>
          <p:cNvSpPr>
            <a:spLocks noGrp="1"/>
          </p:cNvSpPr>
          <p:nvPr>
            <p:ph idx="1"/>
          </p:nvPr>
        </p:nvSpPr>
        <p:spPr/>
        <p:txBody>
          <a:bodyPr>
            <a:normAutofit/>
          </a:bodyPr>
          <a:lstStyle/>
          <a:p>
            <a:pPr algn="r" rtl="1"/>
            <a:r>
              <a:rPr lang="fa-IR" sz="2400" dirty="0"/>
              <a:t>سم عقرب ماده اي پروتئيني است كه در حالت تازگي و خلوص شفاف و بي رنگ و با </a:t>
            </a:r>
            <a:r>
              <a:rPr lang="en-US" sz="2400" dirty="0"/>
              <a:t>PH </a:t>
            </a:r>
            <a:r>
              <a:rPr lang="fa-IR" sz="2400" dirty="0"/>
              <a:t>برابر خنثي تا قليايي </a:t>
            </a:r>
            <a:r>
              <a:rPr lang="fa-IR" sz="2400" dirty="0" smtClean="0"/>
              <a:t>است.</a:t>
            </a:r>
          </a:p>
          <a:p>
            <a:pPr algn="r" rtl="1"/>
            <a:r>
              <a:rPr lang="fa-IR" sz="2400" dirty="0"/>
              <a:t>عناصر تشكيل دهنده سم عقرب و مقدار آنها به نوع عقرب و شرايط بوم شناسي محيط زيست جانور بستگي دارد;ولي به طور كل ، اين عناصر عبارت اند از كربن ، ئيدروژن ،ازت و گوگرد</a:t>
            </a:r>
            <a:r>
              <a:rPr lang="fa-IR" sz="2400" dirty="0" smtClean="0"/>
              <a:t>.</a:t>
            </a:r>
          </a:p>
          <a:p>
            <a:pPr algn="r" rtl="1"/>
            <a:endParaRPr lang="en-US" sz="2400" dirty="0"/>
          </a:p>
        </p:txBody>
      </p:sp>
    </p:spTree>
    <p:extLst>
      <p:ext uri="{BB962C8B-B14F-4D97-AF65-F5344CB8AC3E}">
        <p14:creationId xmlns:p14="http://schemas.microsoft.com/office/powerpoint/2010/main" val="2935908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روش تهيه سرم ضدعقرب گزيدگي </a:t>
            </a:r>
            <a:endParaRPr lang="en-US" dirty="0"/>
          </a:p>
        </p:txBody>
      </p:sp>
      <p:sp>
        <p:nvSpPr>
          <p:cNvPr id="3" name="Content Placeholder 2"/>
          <p:cNvSpPr>
            <a:spLocks noGrp="1"/>
          </p:cNvSpPr>
          <p:nvPr>
            <p:ph idx="1"/>
          </p:nvPr>
        </p:nvSpPr>
        <p:spPr/>
        <p:txBody>
          <a:bodyPr>
            <a:normAutofit/>
          </a:bodyPr>
          <a:lstStyle/>
          <a:p>
            <a:pPr algn="r" rtl="1"/>
            <a:r>
              <a:rPr lang="fa-IR" sz="2400" dirty="0"/>
              <a:t>مي توان سرم ضد عقرب گزيدگي را با تزريق به حيواناتي مانند اسب ، الاغ ، گاو و بز به دست آورد. از اسب به علت اينكه مقدار خون بيشتري دارد و پروتئين هاي سرم آن به پروتئين هاي سرم انسان نزديك تر است ، بيشتر استفاده مي </a:t>
            </a:r>
            <a:r>
              <a:rPr lang="fa-IR" sz="2400" dirty="0" smtClean="0"/>
              <a:t>شود.</a:t>
            </a:r>
          </a:p>
          <a:p>
            <a:pPr algn="r" rtl="1"/>
            <a:r>
              <a:rPr lang="fa-IR" sz="2400" dirty="0"/>
              <a:t>يك هفته پس از پايان دوره ايمن سازي و پس از اطمينان از ايمني كافي ، سه بار(با فاصله ٤- ٣ روز) و هر بار متناسب با بزرگي جثه اسب ، حدود ٦-٤ ليتر خون مي گيريم.</a:t>
            </a:r>
            <a:endParaRPr lang="en-US" sz="2400" dirty="0"/>
          </a:p>
        </p:txBody>
      </p:sp>
    </p:spTree>
    <p:extLst>
      <p:ext uri="{BB962C8B-B14F-4D97-AF65-F5344CB8AC3E}">
        <p14:creationId xmlns:p14="http://schemas.microsoft.com/office/powerpoint/2010/main" val="2101477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اپیدمیولوژی :</a:t>
            </a:r>
            <a:endParaRPr lang="en-US" dirty="0"/>
          </a:p>
        </p:txBody>
      </p:sp>
      <p:sp>
        <p:nvSpPr>
          <p:cNvPr id="3" name="Content Placeholder 2"/>
          <p:cNvSpPr>
            <a:spLocks noGrp="1"/>
          </p:cNvSpPr>
          <p:nvPr>
            <p:ph idx="1"/>
          </p:nvPr>
        </p:nvSpPr>
        <p:spPr/>
        <p:txBody>
          <a:bodyPr>
            <a:normAutofit/>
          </a:bodyPr>
          <a:lstStyle/>
          <a:p>
            <a:pPr algn="r" rtl="1"/>
            <a:r>
              <a:rPr lang="fa-IR" sz="2400" dirty="0"/>
              <a:t>در ايران و به خصوص خوزستان عقربه هاي خانواده اسكورپيونيده و بوتيده سم خطرناكي توليد مي كنند كه بيشترين آمار مرگ و مير كودكان مربوط به آنهاست. از بين اين عقرب ها ، عقرب هميسكرپيوس لپيوروس يا عقرب گاديم همه ساله مرگ و مير و عوارض زيادي را براي ساكنان منطقه جنوب غربي ايران در پي دارد. اين عقرب متعلق به خانواده اسكورپيونيده است.</a:t>
            </a:r>
            <a:endParaRPr lang="en-US" sz="2400" dirty="0"/>
          </a:p>
        </p:txBody>
      </p:sp>
    </p:spTree>
    <p:extLst>
      <p:ext uri="{BB962C8B-B14F-4D97-AF65-F5344CB8AC3E}">
        <p14:creationId xmlns:p14="http://schemas.microsoft.com/office/powerpoint/2010/main" val="1076969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دو عقرب مهم نيز در خانواده بوتيده وجود دارد.</a:t>
            </a:r>
            <a:endParaRPr lang="en-US" dirty="0"/>
          </a:p>
        </p:txBody>
      </p:sp>
      <p:sp>
        <p:nvSpPr>
          <p:cNvPr id="3" name="Content Placeholder 2"/>
          <p:cNvSpPr>
            <a:spLocks noGrp="1"/>
          </p:cNvSpPr>
          <p:nvPr>
            <p:ph idx="1"/>
          </p:nvPr>
        </p:nvSpPr>
        <p:spPr>
          <a:xfrm>
            <a:off x="6085840" y="2204720"/>
            <a:ext cx="5384800" cy="4155440"/>
          </a:xfrm>
        </p:spPr>
        <p:txBody>
          <a:bodyPr>
            <a:normAutofit/>
          </a:bodyPr>
          <a:lstStyle/>
          <a:p>
            <a:pPr algn="r" rtl="1"/>
            <a:r>
              <a:rPr lang="fa-IR" sz="2400" dirty="0"/>
              <a:t>١ -عقرب سياه بزرگ (آندركتنوس كراسيكودا) كه به دليل داشتن نيش بزرگ ، در هنگام نيش زدن درد شديدي ايجاد مي كند . حتي ممكن است آسيب ديده از درد زياد گريه كند. به همين دليل، در همان ساعت اول گزش به مراكز بهداشتي درماني مراجعه مي نمايد. در صورتي كه افرادي را كه عقرب هميسكرپيوس لپتوروس نيش مي زند، به علت كوچك بودن نيش دردي حس نمي كنند . در نتيجه هنگامي كه ساير علائم و عوارض سم عقرب ايجاد شده به مراكز بهداشتي درماني مراجعه مي نمايند. </a:t>
            </a:r>
            <a:endParaRPr lang="en-US" sz="2400" dirty="0"/>
          </a:p>
        </p:txBody>
      </p:sp>
      <p:pic>
        <p:nvPicPr>
          <p:cNvPr id="4" name="Picture 3"/>
          <p:cNvPicPr>
            <a:picLocks noChangeAspect="1"/>
          </p:cNvPicPr>
          <p:nvPr/>
        </p:nvPicPr>
        <p:blipFill>
          <a:blip r:embed="rId2"/>
          <a:stretch>
            <a:fillRect/>
          </a:stretch>
        </p:blipFill>
        <p:spPr>
          <a:xfrm>
            <a:off x="372634" y="2680335"/>
            <a:ext cx="5572504" cy="2968625"/>
          </a:xfrm>
          <a:prstGeom prst="rect">
            <a:avLst/>
          </a:prstGeom>
        </p:spPr>
      </p:pic>
    </p:spTree>
    <p:extLst>
      <p:ext uri="{BB962C8B-B14F-4D97-AF65-F5344CB8AC3E}">
        <p14:creationId xmlns:p14="http://schemas.microsoft.com/office/powerpoint/2010/main" val="13528505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09920" y="2603500"/>
            <a:ext cx="4270693" cy="3416300"/>
          </a:xfrm>
        </p:spPr>
        <p:txBody>
          <a:bodyPr>
            <a:normAutofit/>
          </a:bodyPr>
          <a:lstStyle/>
          <a:p>
            <a:pPr algn="r" rtl="1"/>
            <a:r>
              <a:rPr lang="fa-IR" sz="2400" dirty="0"/>
              <a:t>٢-عقرب زرد خالدار(مزبوتوس اوپوس) كه از عقرب هاي خانواده بوتيده است و در تمام دنيا و همچنين ، خوزستان بسيار پراكنده است. سم اين عقرب فقط علائم تحريك موضعي و گاهي علائم خفيف سمپاتيك يا پاراسمپاتيك ايجاد مي كند كه در ادامه به آنها اشاره خواهد شد. </a:t>
            </a:r>
            <a:endParaRPr lang="en-US" sz="2400" dirty="0"/>
          </a:p>
        </p:txBody>
      </p:sp>
      <p:pic>
        <p:nvPicPr>
          <p:cNvPr id="4" name="Picture 3"/>
          <p:cNvPicPr>
            <a:picLocks noChangeAspect="1"/>
          </p:cNvPicPr>
          <p:nvPr/>
        </p:nvPicPr>
        <p:blipFill>
          <a:blip r:embed="rId2"/>
          <a:stretch>
            <a:fillRect/>
          </a:stretch>
        </p:blipFill>
        <p:spPr>
          <a:xfrm>
            <a:off x="902970" y="2603500"/>
            <a:ext cx="4583430" cy="3329940"/>
          </a:xfrm>
          <a:prstGeom prst="rect">
            <a:avLst/>
          </a:prstGeom>
        </p:spPr>
      </p:pic>
    </p:spTree>
    <p:extLst>
      <p:ext uri="{BB962C8B-B14F-4D97-AF65-F5344CB8AC3E}">
        <p14:creationId xmlns:p14="http://schemas.microsoft.com/office/powerpoint/2010/main" val="6105404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242560" y="2603500"/>
            <a:ext cx="4738053" cy="3416300"/>
          </a:xfrm>
        </p:spPr>
        <p:txBody>
          <a:bodyPr>
            <a:normAutofit lnSpcReduction="10000"/>
          </a:bodyPr>
          <a:lstStyle/>
          <a:p>
            <a:pPr algn="r" rtl="1"/>
            <a:r>
              <a:rPr lang="fa-IR" sz="2400" dirty="0"/>
              <a:t>عقرب غيرحفار بوتتوس </a:t>
            </a:r>
            <a:r>
              <a:rPr lang="fa-IR" sz="2400" dirty="0" smtClean="0"/>
              <a:t>سولسي</a:t>
            </a:r>
          </a:p>
          <a:p>
            <a:pPr marL="0" indent="0" algn="r" rtl="1">
              <a:buNone/>
            </a:pPr>
            <a:r>
              <a:rPr lang="fa-IR" sz="2400" dirty="0" smtClean="0"/>
              <a:t> </a:t>
            </a:r>
            <a:r>
              <a:rPr lang="fa-IR" sz="2400" dirty="0"/>
              <a:t>پراكندگي در استان هاي خوزستان، آذربايجان غربي (چالدران و سردشت)، لرستان، كرمانشاه (جوانرود ، سرپل ذهاب ، قصر شيرين و پاوه)، هرمزگان(جزاير خليج فارس)، ايلام (مهران ، دهلران و ايوان )، سيستان و بلوچستان ، كردستان (بانه و مريوان)، كهگيلويه و بويراحمد ، فارس ، اصفهان(كاشان)، كرمان و اردبيل. </a:t>
            </a:r>
            <a:endParaRPr lang="en-US" sz="2400" dirty="0"/>
          </a:p>
        </p:txBody>
      </p:sp>
      <p:pic>
        <p:nvPicPr>
          <p:cNvPr id="4" name="Picture 3"/>
          <p:cNvPicPr>
            <a:picLocks noChangeAspect="1"/>
          </p:cNvPicPr>
          <p:nvPr/>
        </p:nvPicPr>
        <p:blipFill>
          <a:blip r:embed="rId2"/>
          <a:stretch>
            <a:fillRect/>
          </a:stretch>
        </p:blipFill>
        <p:spPr>
          <a:xfrm>
            <a:off x="1656080" y="2479040"/>
            <a:ext cx="2336799" cy="3688080"/>
          </a:xfrm>
          <a:prstGeom prst="rect">
            <a:avLst/>
          </a:prstGeom>
        </p:spPr>
      </p:pic>
    </p:spTree>
    <p:extLst>
      <p:ext uri="{BB962C8B-B14F-4D97-AF65-F5344CB8AC3E}">
        <p14:creationId xmlns:p14="http://schemas.microsoft.com/office/powerpoint/2010/main" val="764799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470400" y="2603500"/>
            <a:ext cx="5510213" cy="3416300"/>
          </a:xfrm>
        </p:spPr>
        <p:txBody>
          <a:bodyPr>
            <a:normAutofit lnSpcReduction="10000"/>
          </a:bodyPr>
          <a:lstStyle/>
          <a:p>
            <a:pPr algn="r" rtl="1"/>
            <a:r>
              <a:rPr lang="fa-IR" sz="2400" dirty="0"/>
              <a:t>عقرب غيرحفار مناطق خشك هميسكرپيوس </a:t>
            </a:r>
            <a:r>
              <a:rPr lang="fa-IR" sz="2400" dirty="0" smtClean="0"/>
              <a:t>لپتوروس</a:t>
            </a:r>
          </a:p>
          <a:p>
            <a:pPr marL="0" indent="0" algn="r" rtl="1">
              <a:buNone/>
            </a:pPr>
            <a:r>
              <a:rPr lang="fa-IR" sz="2400" dirty="0" smtClean="0"/>
              <a:t> </a:t>
            </a:r>
            <a:r>
              <a:rPr lang="fa-IR" sz="2400" dirty="0"/>
              <a:t>پراكندگي در استان هاي خوزستان(اهواز ، دزفول ، ايذه، مسجد سليمان ، رامهرمز و شوش)، سمنان ، فارس(شيراز)،كردستان(مريوان)، هرمزگان(بندرعباس)،بوشهر، ايلام (مهران،ايوان و دهلران)، لرستان(پل دختر و اليگودرز) و كرمانشاه(جوانرود ، سرپل ذهاب ، قصر شيرين و پاوه). </a:t>
            </a:r>
            <a:endParaRPr lang="en-US" sz="2400" dirty="0"/>
          </a:p>
        </p:txBody>
      </p:sp>
      <p:pic>
        <p:nvPicPr>
          <p:cNvPr id="4" name="Picture 3"/>
          <p:cNvPicPr>
            <a:picLocks noChangeAspect="1"/>
          </p:cNvPicPr>
          <p:nvPr/>
        </p:nvPicPr>
        <p:blipFill>
          <a:blip r:embed="rId2"/>
          <a:stretch>
            <a:fillRect/>
          </a:stretch>
        </p:blipFill>
        <p:spPr>
          <a:xfrm>
            <a:off x="1647190" y="2194560"/>
            <a:ext cx="1898650" cy="3896360"/>
          </a:xfrm>
          <a:prstGeom prst="rect">
            <a:avLst/>
          </a:prstGeom>
        </p:spPr>
      </p:pic>
    </p:spTree>
    <p:extLst>
      <p:ext uri="{BB962C8B-B14F-4D97-AF65-F5344CB8AC3E}">
        <p14:creationId xmlns:p14="http://schemas.microsoft.com/office/powerpoint/2010/main" val="2492012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09920" y="2603500"/>
            <a:ext cx="4270693" cy="3416300"/>
          </a:xfrm>
        </p:spPr>
        <p:txBody>
          <a:bodyPr>
            <a:normAutofit/>
          </a:bodyPr>
          <a:lstStyle/>
          <a:p>
            <a:pPr algn="r" rtl="1"/>
            <a:r>
              <a:rPr lang="fa-IR" sz="2400" dirty="0"/>
              <a:t>عقرب حفار اسكرپيو موروس پراكندگي در استان هاي خوزستان، كردستان(بانه و سقز)، گيلان، فارس، آذربايجان غربي(اشنويه)، قزوين، تهران(كرج)،لوشان ، رودبار، سمنان(شاهرود)، اصفهان، بوشهر ، كرمانشاه(جوانرود و سرپل ذهاب) و ايلام (دهلران و ايوان). </a:t>
            </a:r>
            <a:endParaRPr lang="en-US" sz="2400" dirty="0"/>
          </a:p>
        </p:txBody>
      </p:sp>
      <p:pic>
        <p:nvPicPr>
          <p:cNvPr id="4" name="Picture 3"/>
          <p:cNvPicPr>
            <a:picLocks noChangeAspect="1"/>
          </p:cNvPicPr>
          <p:nvPr/>
        </p:nvPicPr>
        <p:blipFill>
          <a:blip r:embed="rId2"/>
          <a:stretch>
            <a:fillRect/>
          </a:stretch>
        </p:blipFill>
        <p:spPr>
          <a:xfrm>
            <a:off x="1778000" y="2499360"/>
            <a:ext cx="3098800" cy="3520440"/>
          </a:xfrm>
          <a:prstGeom prst="rect">
            <a:avLst/>
          </a:prstGeom>
        </p:spPr>
      </p:pic>
    </p:spTree>
    <p:extLst>
      <p:ext uri="{BB962C8B-B14F-4D97-AF65-F5344CB8AC3E}">
        <p14:creationId xmlns:p14="http://schemas.microsoft.com/office/powerpoint/2010/main" val="102727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طبقه بندی مارها :</a:t>
            </a:r>
            <a:endParaRPr lang="en-US" dirty="0"/>
          </a:p>
        </p:txBody>
      </p:sp>
      <p:sp>
        <p:nvSpPr>
          <p:cNvPr id="3" name="Content Placeholder 2"/>
          <p:cNvSpPr>
            <a:spLocks noGrp="1"/>
          </p:cNvSpPr>
          <p:nvPr>
            <p:ph idx="1"/>
          </p:nvPr>
        </p:nvSpPr>
        <p:spPr/>
        <p:txBody>
          <a:bodyPr>
            <a:normAutofit/>
          </a:bodyPr>
          <a:lstStyle/>
          <a:p>
            <a:pPr algn="r" rtl="1"/>
            <a:r>
              <a:rPr lang="fa-IR" sz="2400" dirty="0"/>
              <a:t>بیش از </a:t>
            </a:r>
            <a:r>
              <a:rPr lang="fa-IR" sz="2400" dirty="0" smtClean="0"/>
              <a:t>3000 </a:t>
            </a:r>
            <a:r>
              <a:rPr lang="fa-IR" sz="2400" dirty="0"/>
              <a:t>نوع مار در سراسر جهان </a:t>
            </a:r>
            <a:r>
              <a:rPr lang="fa-IR" sz="2400" dirty="0" smtClean="0"/>
              <a:t>وجود دارد </a:t>
            </a:r>
            <a:r>
              <a:rPr lang="fa-IR" sz="2400" dirty="0"/>
              <a:t>که </a:t>
            </a:r>
            <a:r>
              <a:rPr lang="fa-IR" sz="2400" dirty="0" smtClean="0"/>
              <a:t>تقریبا </a:t>
            </a:r>
            <a:r>
              <a:rPr lang="fa-IR" sz="2400" dirty="0"/>
              <a:t>350 نوع آنها سمی بوده و از این تعداد، 150 تا 180 گونۀ آنها سمی خطرناک </a:t>
            </a:r>
            <a:r>
              <a:rPr lang="fa-IR" sz="2400" dirty="0" smtClean="0"/>
              <a:t>هستند.</a:t>
            </a:r>
          </a:p>
          <a:p>
            <a:pPr algn="r" rtl="1"/>
            <a:r>
              <a:rPr lang="fa-IR" sz="2800" dirty="0" smtClean="0">
                <a:solidFill>
                  <a:schemeClr val="accent6"/>
                </a:solidFill>
              </a:rPr>
              <a:t>مارهای سمی خطرناک عبارتند از :</a:t>
            </a:r>
          </a:p>
          <a:p>
            <a:pPr marL="514350" indent="-514350" algn="r" rtl="1">
              <a:buFont typeface="+mj-lt"/>
              <a:buAutoNum type="arabicPeriod"/>
            </a:pPr>
            <a:r>
              <a:rPr lang="fa-IR" sz="2800" dirty="0" smtClean="0">
                <a:solidFill>
                  <a:schemeClr val="tx1"/>
                </a:solidFill>
              </a:rPr>
              <a:t>افعی های حفره دار و بدون حفره (</a:t>
            </a:r>
            <a:r>
              <a:rPr lang="en-US" sz="2800" dirty="0" err="1" smtClean="0">
                <a:solidFill>
                  <a:schemeClr val="tx1"/>
                </a:solidFill>
              </a:rPr>
              <a:t>Viperidae</a:t>
            </a:r>
            <a:r>
              <a:rPr lang="en-US" sz="2800" dirty="0" smtClean="0">
                <a:solidFill>
                  <a:schemeClr val="tx1"/>
                </a:solidFill>
              </a:rPr>
              <a:t> &amp; </a:t>
            </a:r>
            <a:r>
              <a:rPr lang="en-US" sz="2800" dirty="0" err="1" smtClean="0">
                <a:solidFill>
                  <a:schemeClr val="tx1"/>
                </a:solidFill>
              </a:rPr>
              <a:t>Crotalidae</a:t>
            </a:r>
            <a:r>
              <a:rPr lang="fa-IR" sz="2800" dirty="0" smtClean="0">
                <a:solidFill>
                  <a:schemeClr val="tx1"/>
                </a:solidFill>
              </a:rPr>
              <a:t>)</a:t>
            </a:r>
          </a:p>
          <a:p>
            <a:pPr marL="514350" indent="-514350" algn="r" rtl="1">
              <a:buFont typeface="+mj-lt"/>
              <a:buAutoNum type="arabicPeriod"/>
            </a:pPr>
            <a:r>
              <a:rPr lang="fa-IR" sz="2800" dirty="0" smtClean="0">
                <a:solidFill>
                  <a:schemeClr val="tx1"/>
                </a:solidFill>
              </a:rPr>
              <a:t>کبرا ها و مارهای دریایی ( </a:t>
            </a:r>
            <a:r>
              <a:rPr lang="en-US" sz="2800" dirty="0" err="1" smtClean="0">
                <a:solidFill>
                  <a:schemeClr val="tx1"/>
                </a:solidFill>
              </a:rPr>
              <a:t>Elapidae</a:t>
            </a:r>
            <a:r>
              <a:rPr lang="en-US" sz="2800" dirty="0" smtClean="0">
                <a:solidFill>
                  <a:schemeClr val="tx1"/>
                </a:solidFill>
              </a:rPr>
              <a:t> &amp; </a:t>
            </a:r>
            <a:r>
              <a:rPr lang="en-US" sz="2800" dirty="0" err="1" smtClean="0">
                <a:solidFill>
                  <a:schemeClr val="tx1"/>
                </a:solidFill>
              </a:rPr>
              <a:t>Hydrophidae</a:t>
            </a:r>
            <a:r>
              <a:rPr lang="fa-IR" sz="2800" dirty="0" smtClean="0">
                <a:solidFill>
                  <a:schemeClr val="tx1"/>
                </a:solidFill>
              </a:rPr>
              <a:t>)</a:t>
            </a:r>
          </a:p>
        </p:txBody>
      </p:sp>
    </p:spTree>
    <p:extLst>
      <p:ext uri="{BB962C8B-B14F-4D97-AF65-F5344CB8AC3E}">
        <p14:creationId xmlns:p14="http://schemas.microsoft.com/office/powerpoint/2010/main" val="38965039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96000" y="2613660"/>
            <a:ext cx="5428933" cy="3416300"/>
          </a:xfrm>
        </p:spPr>
        <p:txBody>
          <a:bodyPr>
            <a:normAutofit lnSpcReduction="10000"/>
          </a:bodyPr>
          <a:lstStyle/>
          <a:p>
            <a:pPr algn="r" rtl="1"/>
            <a:r>
              <a:rPr lang="fa-IR" sz="2400" dirty="0"/>
              <a:t>عقرب غيرحفار مزبوتوس اوپوس پراكندگي در استان هاي خوزستان (شوش، ماهشهر و آبادان)،هرمزگان(بندرعباس)، گلستان(گرگان)، تهران(ورامين و كوه هاي برغان)، كردستان (سقز، مريوان و بانه)،كرمانشاه(سرپل ذهاب،قصرشيرين و پاوه)،ايلام(دهلران، ايوان و مهران)، آذربايجان غربي(چالدران، پيرانشهر ، سردشت ، سلماس ، ماكو ، خوي ، اشنويه و اروميه) و خراسان(قوچان، درگز، سرخس، نهبندان، بيرجند، قائن، خواف تايباد و تربت جام). </a:t>
            </a:r>
            <a:endParaRPr lang="en-US" sz="2400" dirty="0"/>
          </a:p>
        </p:txBody>
      </p:sp>
      <p:pic>
        <p:nvPicPr>
          <p:cNvPr id="4" name="Picture 3"/>
          <p:cNvPicPr>
            <a:picLocks noChangeAspect="1"/>
          </p:cNvPicPr>
          <p:nvPr/>
        </p:nvPicPr>
        <p:blipFill>
          <a:blip r:embed="rId2"/>
          <a:stretch>
            <a:fillRect/>
          </a:stretch>
        </p:blipFill>
        <p:spPr>
          <a:xfrm>
            <a:off x="1371600" y="2613660"/>
            <a:ext cx="3627119" cy="3108643"/>
          </a:xfrm>
          <a:prstGeom prst="rect">
            <a:avLst/>
          </a:prstGeom>
        </p:spPr>
      </p:pic>
    </p:spTree>
    <p:extLst>
      <p:ext uri="{BB962C8B-B14F-4D97-AF65-F5344CB8AC3E}">
        <p14:creationId xmlns:p14="http://schemas.microsoft.com/office/powerpoint/2010/main" val="27339651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872480" y="2623820"/>
            <a:ext cx="5357813" cy="3416300"/>
          </a:xfrm>
        </p:spPr>
        <p:txBody>
          <a:bodyPr>
            <a:normAutofit/>
          </a:bodyPr>
          <a:lstStyle/>
          <a:p>
            <a:pPr algn="r" rtl="1"/>
            <a:r>
              <a:rPr lang="fa-IR" sz="2400" dirty="0"/>
              <a:t>عقرب حفار اُدنتبوتوس ُدريا پراكندگي در استان هاي كرمان(كرمان و شهداد)، يزد، اصفهان(اصفهان، كاشان، شهرضا، مباركه، شاهين شهر و نائين)،مركزي(اراك)،قزوين، تهران(بيابان هاي اطراف تهران، شميران ، ورامين و كرج)،سمنان(گرمسار)، آذربايجان غربي(اروميه)، كرمانشاه ، بوشهر(برازجان)، همدان و هرمزگان(بندرعباس) و بيشتر مناطق ايران. </a:t>
            </a:r>
            <a:endParaRPr lang="en-US" sz="2400" dirty="0"/>
          </a:p>
        </p:txBody>
      </p:sp>
      <p:pic>
        <p:nvPicPr>
          <p:cNvPr id="4" name="Picture 3"/>
          <p:cNvPicPr>
            <a:picLocks noChangeAspect="1"/>
          </p:cNvPicPr>
          <p:nvPr/>
        </p:nvPicPr>
        <p:blipFill>
          <a:blip r:embed="rId2"/>
          <a:stretch>
            <a:fillRect/>
          </a:stretch>
        </p:blipFill>
        <p:spPr>
          <a:xfrm>
            <a:off x="1379537" y="2623820"/>
            <a:ext cx="3253423" cy="2886075"/>
          </a:xfrm>
          <a:prstGeom prst="rect">
            <a:avLst/>
          </a:prstGeom>
        </p:spPr>
      </p:pic>
    </p:spTree>
    <p:extLst>
      <p:ext uri="{BB962C8B-B14F-4D97-AF65-F5344CB8AC3E}">
        <p14:creationId xmlns:p14="http://schemas.microsoft.com/office/powerpoint/2010/main" val="3044077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04560" y="2499360"/>
            <a:ext cx="5418773" cy="3124200"/>
          </a:xfrm>
        </p:spPr>
        <p:txBody>
          <a:bodyPr>
            <a:noAutofit/>
          </a:bodyPr>
          <a:lstStyle/>
          <a:p>
            <a:pPr algn="r" rtl="1"/>
            <a:r>
              <a:rPr lang="fa-IR" sz="2400" dirty="0"/>
              <a:t>عقرب غيرحفار آندركتنوس كراسيكودا پراكندگي وسيع در نواحي شمال كشورتا استان هاي جنوبي خليج فارس و تمام استان هاي كرمان ، بوشهر، سمنان، خوزستان(اهواز،اميديه، بستان، سوسنگرد، ماهشهر،خرمشهر و آبادان)،ايلام(دهلران، مهران و ايوان)،آذربايجان غربي(چالدران،خوي،ماكو،اشنويه و اروميه)،كردستان(مريوان)،خراسان(تايباد،خواف،قائن،بيرجند و نهبندان) و كرمانشاه(جوانرود،سرپل ذهاب و قصر </a:t>
            </a:r>
            <a:r>
              <a:rPr lang="fa-IR" sz="2400" dirty="0" smtClean="0"/>
              <a:t>شيرين)</a:t>
            </a:r>
            <a:endParaRPr lang="en-US" sz="2400" dirty="0"/>
          </a:p>
        </p:txBody>
      </p:sp>
      <p:pic>
        <p:nvPicPr>
          <p:cNvPr id="4" name="Picture 3"/>
          <p:cNvPicPr>
            <a:picLocks noChangeAspect="1"/>
          </p:cNvPicPr>
          <p:nvPr/>
        </p:nvPicPr>
        <p:blipFill>
          <a:blip r:embed="rId2"/>
          <a:stretch>
            <a:fillRect/>
          </a:stretch>
        </p:blipFill>
        <p:spPr>
          <a:xfrm>
            <a:off x="1046480" y="2499360"/>
            <a:ext cx="3495039" cy="3434080"/>
          </a:xfrm>
          <a:prstGeom prst="rect">
            <a:avLst/>
          </a:prstGeom>
        </p:spPr>
      </p:pic>
    </p:spTree>
    <p:extLst>
      <p:ext uri="{BB962C8B-B14F-4D97-AF65-F5344CB8AC3E}">
        <p14:creationId xmlns:p14="http://schemas.microsoft.com/office/powerpoint/2010/main" val="23799012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04560" y="2603500"/>
            <a:ext cx="3976053" cy="3416300"/>
          </a:xfrm>
        </p:spPr>
        <p:txBody>
          <a:bodyPr>
            <a:normAutofit/>
          </a:bodyPr>
          <a:lstStyle/>
          <a:p>
            <a:pPr algn="r" rtl="1"/>
            <a:r>
              <a:rPr lang="fa-IR" sz="2400" dirty="0"/>
              <a:t>ُادنتبوتوس ادنتوروس پراكندگي در استان هاي خوزستان(رامهرمز و مسجد سليمان)،فارس(كازرون)،بوشهر، كرمانشاه(قصر شيرين،ايلام و دهلران). </a:t>
            </a:r>
            <a:endParaRPr lang="en-US" sz="2400" dirty="0"/>
          </a:p>
        </p:txBody>
      </p:sp>
      <p:pic>
        <p:nvPicPr>
          <p:cNvPr id="4" name="Picture 3"/>
          <p:cNvPicPr>
            <a:picLocks noChangeAspect="1"/>
          </p:cNvPicPr>
          <p:nvPr/>
        </p:nvPicPr>
        <p:blipFill>
          <a:blip r:embed="rId2"/>
          <a:stretch>
            <a:fillRect/>
          </a:stretch>
        </p:blipFill>
        <p:spPr>
          <a:xfrm>
            <a:off x="1767840" y="2603500"/>
            <a:ext cx="2844799" cy="3157220"/>
          </a:xfrm>
          <a:prstGeom prst="rect">
            <a:avLst/>
          </a:prstGeom>
        </p:spPr>
      </p:pic>
    </p:spTree>
    <p:extLst>
      <p:ext uri="{BB962C8B-B14F-4D97-AF65-F5344CB8AC3E}">
        <p14:creationId xmlns:p14="http://schemas.microsoft.com/office/powerpoint/2010/main" val="37619269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659120" y="2603500"/>
            <a:ext cx="4321493" cy="3416300"/>
          </a:xfrm>
        </p:spPr>
        <p:txBody>
          <a:bodyPr>
            <a:normAutofit/>
          </a:bodyPr>
          <a:lstStyle/>
          <a:p>
            <a:pPr algn="r" rtl="1"/>
            <a:r>
              <a:rPr lang="fa-IR" sz="2400" dirty="0"/>
              <a:t>عقرب غيرحفار بتتوس ساچ پراكندگي در استان هاي خوزستان، لرستان، هرمزگان و بلوچستان</a:t>
            </a:r>
            <a:endParaRPr lang="en-US" sz="2400" dirty="0"/>
          </a:p>
        </p:txBody>
      </p:sp>
      <p:pic>
        <p:nvPicPr>
          <p:cNvPr id="4" name="Picture 3"/>
          <p:cNvPicPr>
            <a:picLocks noChangeAspect="1"/>
          </p:cNvPicPr>
          <p:nvPr/>
        </p:nvPicPr>
        <p:blipFill>
          <a:blip r:embed="rId2"/>
          <a:stretch>
            <a:fillRect/>
          </a:stretch>
        </p:blipFill>
        <p:spPr>
          <a:xfrm>
            <a:off x="1517014" y="2475547"/>
            <a:ext cx="2943225" cy="3229293"/>
          </a:xfrm>
          <a:prstGeom prst="rect">
            <a:avLst/>
          </a:prstGeom>
        </p:spPr>
      </p:pic>
    </p:spTree>
    <p:extLst>
      <p:ext uri="{BB962C8B-B14F-4D97-AF65-F5344CB8AC3E}">
        <p14:creationId xmlns:p14="http://schemas.microsoft.com/office/powerpoint/2010/main" val="16041120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تشخيص عقرب گزيدگي </a:t>
            </a:r>
            <a:endParaRPr lang="en-US" dirty="0"/>
          </a:p>
        </p:txBody>
      </p:sp>
      <p:sp>
        <p:nvSpPr>
          <p:cNvPr id="3" name="Content Placeholder 2"/>
          <p:cNvSpPr>
            <a:spLocks noGrp="1"/>
          </p:cNvSpPr>
          <p:nvPr>
            <p:ph idx="1"/>
          </p:nvPr>
        </p:nvSpPr>
        <p:spPr>
          <a:xfrm>
            <a:off x="1154954" y="2603500"/>
            <a:ext cx="10082006" cy="4254500"/>
          </a:xfrm>
        </p:spPr>
        <p:txBody>
          <a:bodyPr>
            <a:noAutofit/>
          </a:bodyPr>
          <a:lstStyle/>
          <a:p>
            <a:pPr algn="r" rtl="1"/>
            <a:r>
              <a:rPr lang="fa-IR" sz="2000" dirty="0" smtClean="0"/>
              <a:t> </a:t>
            </a:r>
            <a:r>
              <a:rPr lang="fa-IR" sz="2000" dirty="0"/>
              <a:t>مهم است كه تشخيص عقرب گزيدگي فرد آسيب ديده درست باشد و فرد توسط حشره ها و بندپايان ديگر گزيده نشده باشد. اين مسئله ، با توجه به اينكه در بعضي موارد تاخير در تشخيص و اقدام مناسب ممكن است باعث عوارض خطرناكي براي آسيب ديده بشود ، اهميت فراواني </a:t>
            </a:r>
            <a:r>
              <a:rPr lang="fa-IR" sz="2000" dirty="0" smtClean="0"/>
              <a:t>دارد</a:t>
            </a:r>
          </a:p>
          <a:p>
            <a:pPr algn="r" rtl="1"/>
            <a:r>
              <a:rPr lang="fa-IR" sz="2000" dirty="0" smtClean="0"/>
              <a:t>تشخيص </a:t>
            </a:r>
            <a:r>
              <a:rPr lang="fa-IR" sz="2000" dirty="0"/>
              <a:t>عقرب گزيدگي بر مبناي موارد زير باشد</a:t>
            </a:r>
            <a:r>
              <a:rPr lang="fa-IR" sz="2000" dirty="0" smtClean="0"/>
              <a:t>:</a:t>
            </a:r>
          </a:p>
          <a:p>
            <a:pPr algn="r" rtl="1"/>
            <a:r>
              <a:rPr lang="fa-IR" sz="2000" dirty="0" smtClean="0"/>
              <a:t> </a:t>
            </a:r>
            <a:r>
              <a:rPr lang="fa-IR" sz="2000" dirty="0"/>
              <a:t>●محل آسيب ديده از نظر وجود عقرب; </a:t>
            </a:r>
            <a:endParaRPr lang="fa-IR" sz="2000" dirty="0" smtClean="0"/>
          </a:p>
          <a:p>
            <a:pPr algn="r" rtl="1"/>
            <a:r>
              <a:rPr lang="fa-IR" sz="2000" dirty="0" smtClean="0"/>
              <a:t>●</a:t>
            </a:r>
            <a:r>
              <a:rPr lang="fa-IR" sz="2000" dirty="0"/>
              <a:t>فصل سال; </a:t>
            </a:r>
            <a:endParaRPr lang="fa-IR" sz="2000" dirty="0" smtClean="0"/>
          </a:p>
          <a:p>
            <a:pPr algn="r" rtl="1"/>
            <a:r>
              <a:rPr lang="fa-IR" sz="2000" dirty="0" smtClean="0"/>
              <a:t>●</a:t>
            </a:r>
            <a:r>
              <a:rPr lang="fa-IR" sz="2000" dirty="0"/>
              <a:t>پيدا كردن عقرب در محل زندگي آسيب ديده; </a:t>
            </a:r>
            <a:endParaRPr lang="fa-IR" sz="2000" dirty="0" smtClean="0"/>
          </a:p>
          <a:p>
            <a:pPr algn="r" rtl="1"/>
            <a:r>
              <a:rPr lang="fa-IR" sz="2000" dirty="0" smtClean="0"/>
              <a:t>●</a:t>
            </a:r>
            <a:r>
              <a:rPr lang="fa-IR" sz="2000" dirty="0"/>
              <a:t>علائم موضعي و عمومي; </a:t>
            </a:r>
            <a:endParaRPr lang="fa-IR" sz="2000" dirty="0" smtClean="0"/>
          </a:p>
          <a:p>
            <a:pPr algn="r" rtl="1"/>
            <a:r>
              <a:rPr lang="fa-IR" sz="2000" dirty="0" smtClean="0"/>
              <a:t>●</a:t>
            </a:r>
            <a:r>
              <a:rPr lang="fa-IR" sz="2000" dirty="0"/>
              <a:t>عوارض موضعي و عمومي. </a:t>
            </a:r>
            <a:endParaRPr lang="en-US" sz="2000" dirty="0"/>
          </a:p>
        </p:txBody>
      </p:sp>
    </p:spTree>
    <p:extLst>
      <p:ext uri="{BB962C8B-B14F-4D97-AF65-F5344CB8AC3E}">
        <p14:creationId xmlns:p14="http://schemas.microsoft.com/office/powerpoint/2010/main" val="33761242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علائم عقرب گزيدگي</a:t>
            </a:r>
            <a:endParaRPr lang="en-US" dirty="0"/>
          </a:p>
        </p:txBody>
      </p:sp>
      <p:sp>
        <p:nvSpPr>
          <p:cNvPr id="3" name="Content Placeholder 2"/>
          <p:cNvSpPr>
            <a:spLocks noGrp="1"/>
          </p:cNvSpPr>
          <p:nvPr>
            <p:ph idx="1"/>
          </p:nvPr>
        </p:nvSpPr>
        <p:spPr/>
        <p:txBody>
          <a:bodyPr>
            <a:normAutofit/>
          </a:bodyPr>
          <a:lstStyle/>
          <a:p>
            <a:pPr algn="r" rtl="1"/>
            <a:r>
              <a:rPr lang="fa-IR" sz="2400" dirty="0"/>
              <a:t>علائم عقرب گزيدگي به زمان نيش خوردن (شب يا روز) نوع عقرب ، مدت زمان طول كشيده از نيش خوردن تا مراجعه به مركز بهداشتي درماني بستگي و ممكن است از يك نقطه كوچك محل نيش تا التهاب و قرمزي و اكيموز محل نيش متفاوت باشد</a:t>
            </a:r>
            <a:r>
              <a:rPr lang="fa-IR" sz="2400" dirty="0" smtClean="0"/>
              <a:t>.</a:t>
            </a:r>
          </a:p>
          <a:p>
            <a:pPr algn="r" rtl="1"/>
            <a:r>
              <a:rPr lang="fa-IR" sz="2400" dirty="0"/>
              <a:t>ممكن است علائم موضعي محل نيش به صورت ظاهري ناچيز باشند. ولي با توجه به نوع عقرب به خصوص ، اگر از نوع هميسكرپيوس لپتوروس (گاديم) باشد، ممكن است تمام نسج زير جلد را خراب كند و در قسمت بالا به صورت نسج گانگر نشده و خشك شده ديده شود .</a:t>
            </a:r>
            <a:endParaRPr lang="en-US" sz="2400" dirty="0"/>
          </a:p>
        </p:txBody>
      </p:sp>
    </p:spTree>
    <p:extLst>
      <p:ext uri="{BB962C8B-B14F-4D97-AF65-F5344CB8AC3E}">
        <p14:creationId xmlns:p14="http://schemas.microsoft.com/office/powerpoint/2010/main" val="475396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lgn="r" rtl="1"/>
            <a:r>
              <a:rPr lang="fa-IR" sz="2400" dirty="0" smtClean="0"/>
              <a:t>بيمار </a:t>
            </a:r>
            <a:r>
              <a:rPr lang="fa-IR" sz="2400" dirty="0"/>
              <a:t>با علائمي مانند قرمزي و برافروختگي صورت و چشم ها،قيافه توكسيك،ديسترس تنفسي ،استفراغ خوني، دردشكم ،درد ناحيه اپيگاستر ،تاري ديد،تب ،سردرد،استفراع شديد، تاكيكاردي و بي قراري، افزايش بزاق دهان ،خشكي دهان ،تنگي مردمك چشم ،لوچي چشم ،تنگي نفس ،سيانوز</a:t>
            </a:r>
            <a:r>
              <a:rPr lang="fa-IR" sz="2400" dirty="0" smtClean="0"/>
              <a:t>، </a:t>
            </a:r>
            <a:r>
              <a:rPr lang="fa-IR" sz="2400" dirty="0"/>
              <a:t>پرياپيسم ، بي اختياري ادرار، اسپاسم حنجره ، انقباض هاي موضعي و تشنج مراجعه نمايد . ممكن است هر نوع عقربي كه بيمار را نيش زده باشد. علائم متفاوتي مشاهده </a:t>
            </a:r>
            <a:r>
              <a:rPr lang="fa-IR" sz="2400" dirty="0" smtClean="0"/>
              <a:t>شود</a:t>
            </a:r>
            <a:endParaRPr lang="en-US" sz="2400" dirty="0"/>
          </a:p>
        </p:txBody>
      </p:sp>
    </p:spTree>
    <p:extLst>
      <p:ext uri="{BB962C8B-B14F-4D97-AF65-F5344CB8AC3E}">
        <p14:creationId xmlns:p14="http://schemas.microsoft.com/office/powerpoint/2010/main" val="31769188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2400" dirty="0"/>
              <a:t>. به طور كل ، خانواده بوتيده (عقرب سياه بزرگ و عقرب مزبوتوس اوپوس) بيشتر علائم تحريك سمپاتيك و پاراسمپاتيك و درد شديد ايجاد مي كند . در صورتي كه عقرب هميسكرپيوس لپتوروس بيشتر به صورت اكيموز شديد محل نيش، قيافه و چشم هاي برافروخته و ادرار شديد پررنگ (به صورت شربت آلبالو) خود را نشان مي دهد .</a:t>
            </a:r>
            <a:endParaRPr lang="en-US" sz="2400" dirty="0"/>
          </a:p>
          <a:p>
            <a:pPr algn="r" rtl="1"/>
            <a:endParaRPr lang="en-US" sz="2400" dirty="0"/>
          </a:p>
        </p:txBody>
      </p:sp>
    </p:spTree>
    <p:extLst>
      <p:ext uri="{BB962C8B-B14F-4D97-AF65-F5344CB8AC3E}">
        <p14:creationId xmlns:p14="http://schemas.microsoft.com/office/powerpoint/2010/main" val="25402831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ارزيابي و و اقدام هاي ابتدايي </a:t>
            </a:r>
            <a:endParaRPr lang="en-US" dirty="0"/>
          </a:p>
        </p:txBody>
      </p:sp>
      <p:sp>
        <p:nvSpPr>
          <p:cNvPr id="3" name="Content Placeholder 2"/>
          <p:cNvSpPr>
            <a:spLocks noGrp="1"/>
          </p:cNvSpPr>
          <p:nvPr>
            <p:ph idx="1"/>
          </p:nvPr>
        </p:nvSpPr>
        <p:spPr>
          <a:xfrm>
            <a:off x="1290320" y="2603500"/>
            <a:ext cx="8690293" cy="3858260"/>
          </a:xfrm>
        </p:spPr>
        <p:txBody>
          <a:bodyPr>
            <a:noAutofit/>
          </a:bodyPr>
          <a:lstStyle/>
          <a:p>
            <a:pPr algn="r" rtl="1"/>
            <a:r>
              <a:rPr lang="fa-IR" sz="2400" dirty="0" smtClean="0"/>
              <a:t>علائم </a:t>
            </a:r>
            <a:r>
              <a:rPr lang="fa-IR" sz="2400" dirty="0"/>
              <a:t>موضعي به زمان نيش خوردن ( شب يا روز) نوع عقرب، مدت زمان طول كشيده از نيش خوردن تا مراجعه به مركز بهداشتي درماني و محل عقرب گزيدگي بستگي </a:t>
            </a:r>
            <a:r>
              <a:rPr lang="fa-IR" sz="2400" dirty="0" smtClean="0"/>
              <a:t>دارد</a:t>
            </a:r>
            <a:endParaRPr lang="en-US" sz="2400" dirty="0" smtClean="0"/>
          </a:p>
          <a:p>
            <a:pPr algn="r" rtl="1"/>
            <a:r>
              <a:rPr lang="fa-IR" sz="2400" dirty="0"/>
              <a:t>اگر محل نيش به مراكز حياتي (سر و گردن) نزديك باشد با توجه به خون رساني شديد اين مناطق و نزديكي آنها به مراكز حياتي ، باز هم شدت آسيب ديدگي بيشتر خواهد بود و بايد منتظر عوارض شديد سم عقرب </a:t>
            </a:r>
            <a:r>
              <a:rPr lang="fa-IR" sz="2400" dirty="0" smtClean="0"/>
              <a:t>باشيم</a:t>
            </a:r>
            <a:endParaRPr lang="en-US" sz="2400" dirty="0" smtClean="0"/>
          </a:p>
          <a:p>
            <a:pPr algn="r" rtl="1"/>
            <a:r>
              <a:rPr lang="fa-IR" sz="2400" dirty="0"/>
              <a:t>در صورتي كه محل نيش در دست نها و پاها باشد و فقط يك محل نيش ديده شود، احتمال كم بودن عوارض زياد است به خصوص اگر زمان نيش خوردن اوايل صبح باشد . البته زمان نيش زدن عقرب گاديم به درستي قابل تعيين نيست</a:t>
            </a:r>
            <a:endParaRPr lang="en-US" sz="2400" dirty="0"/>
          </a:p>
        </p:txBody>
      </p:sp>
    </p:spTree>
    <p:extLst>
      <p:ext uri="{BB962C8B-B14F-4D97-AF65-F5344CB8AC3E}">
        <p14:creationId xmlns:p14="http://schemas.microsoft.com/office/powerpoint/2010/main" val="3571597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آیا می توان مارهای سمی را تشخیص داد ؟</a:t>
            </a:r>
            <a:endParaRPr lang="en-US" dirty="0"/>
          </a:p>
        </p:txBody>
      </p:sp>
      <p:sp>
        <p:nvSpPr>
          <p:cNvPr id="3" name="Content Placeholder 2"/>
          <p:cNvSpPr>
            <a:spLocks noGrp="1"/>
          </p:cNvSpPr>
          <p:nvPr>
            <p:ph idx="1"/>
          </p:nvPr>
        </p:nvSpPr>
        <p:spPr/>
        <p:txBody>
          <a:bodyPr>
            <a:normAutofit/>
          </a:bodyPr>
          <a:lstStyle/>
          <a:p>
            <a:pPr algn="r" rtl="1"/>
            <a:r>
              <a:rPr lang="fa-IR" sz="2400" dirty="0" smtClean="0"/>
              <a:t>ممکن است </a:t>
            </a:r>
            <a:r>
              <a:rPr lang="fa-IR" sz="2400" dirty="0"/>
              <a:t>وجـود بـرخی مشخصات آنـاتومیک و مرفولوژیک به تشخیص </a:t>
            </a:r>
            <a:r>
              <a:rPr lang="fa-IR" sz="2400" dirty="0" smtClean="0"/>
              <a:t>مارهـای </a:t>
            </a:r>
            <a:r>
              <a:rPr lang="fa-IR" sz="2400" dirty="0"/>
              <a:t>سـمی از انواع مارهای غیرسمی </a:t>
            </a:r>
            <a:r>
              <a:rPr lang="fa-IR" sz="2400" dirty="0" smtClean="0"/>
              <a:t>کمک ‌کند </a:t>
            </a:r>
            <a:r>
              <a:rPr lang="fa-IR" sz="2400" dirty="0" smtClean="0">
                <a:solidFill>
                  <a:schemeClr val="accent6"/>
                </a:solidFill>
              </a:rPr>
              <a:t>اما قطعی نیست .</a:t>
            </a:r>
          </a:p>
          <a:p>
            <a:pPr marL="457200" indent="-457200" algn="r" rtl="1">
              <a:buFont typeface="+mj-lt"/>
              <a:buAutoNum type="arabicPeriod"/>
            </a:pPr>
            <a:r>
              <a:rPr lang="fa-IR" sz="2400" dirty="0" smtClean="0"/>
              <a:t>سـر مثلثی شکل </a:t>
            </a:r>
            <a:r>
              <a:rPr lang="fa-IR" sz="2400" dirty="0"/>
              <a:t>در مـارهاي </a:t>
            </a:r>
            <a:r>
              <a:rPr lang="fa-IR" sz="2400" dirty="0" smtClean="0"/>
              <a:t>سمي</a:t>
            </a:r>
          </a:p>
          <a:p>
            <a:pPr marL="457200" indent="-457200" algn="r" rtl="1">
              <a:buFont typeface="+mj-lt"/>
              <a:buAutoNum type="arabicPeriod"/>
            </a:pPr>
            <a:r>
              <a:rPr lang="fa-IR" sz="2400" dirty="0" smtClean="0"/>
              <a:t>حفرۀ بینی </a:t>
            </a:r>
            <a:r>
              <a:rPr lang="fa-IR" sz="2400" dirty="0"/>
              <a:t>بین چشمها </a:t>
            </a:r>
            <a:r>
              <a:rPr lang="fa-IR" sz="2400" dirty="0" smtClean="0"/>
              <a:t> و در </a:t>
            </a:r>
            <a:r>
              <a:rPr lang="fa-IR" sz="2400" dirty="0"/>
              <a:t>صورت </a:t>
            </a:r>
            <a:r>
              <a:rPr lang="fa-IR" sz="2400" dirty="0" smtClean="0"/>
              <a:t>( در افعی ها)</a:t>
            </a:r>
          </a:p>
          <a:p>
            <a:pPr marL="457200" indent="-457200" algn="r" rtl="1">
              <a:buFont typeface="+mj-lt"/>
              <a:buAutoNum type="arabicPeriod"/>
            </a:pPr>
            <a:r>
              <a:rPr lang="fa-IR" sz="2400" dirty="0" smtClean="0"/>
              <a:t>مردمک های بیضی شکل عمودی در مارهای سمی</a:t>
            </a:r>
          </a:p>
          <a:p>
            <a:pPr marL="457200" indent="-457200" algn="r" rtl="1">
              <a:buFont typeface="+mj-lt"/>
              <a:buAutoNum type="arabicPeriod"/>
            </a:pPr>
            <a:r>
              <a:rPr lang="fa-IR" sz="2400" dirty="0" smtClean="0"/>
              <a:t>یک </a:t>
            </a:r>
            <a:r>
              <a:rPr lang="fa-IR" sz="2400" dirty="0"/>
              <a:t>ردیف فلس در انتهای دم مارهاي </a:t>
            </a:r>
            <a:r>
              <a:rPr lang="fa-IR" sz="2400" dirty="0" smtClean="0"/>
              <a:t>سمي</a:t>
            </a:r>
          </a:p>
          <a:p>
            <a:pPr marL="457200" indent="-457200" algn="r" rtl="1">
              <a:buFont typeface="+mj-lt"/>
              <a:buAutoNum type="arabicPeriod"/>
            </a:pPr>
            <a:r>
              <a:rPr lang="fa-IR" sz="3200" dirty="0" smtClean="0">
                <a:solidFill>
                  <a:schemeClr val="accent6">
                    <a:lumMod val="75000"/>
                  </a:schemeClr>
                </a:solidFill>
              </a:rPr>
              <a:t>دندان های اختصاص‌ یافتۀ </a:t>
            </a:r>
            <a:r>
              <a:rPr lang="fa-IR" sz="3200" dirty="0">
                <a:solidFill>
                  <a:schemeClr val="accent6">
                    <a:lumMod val="75000"/>
                  </a:schemeClr>
                </a:solidFill>
              </a:rPr>
              <a:t>تزریق </a:t>
            </a:r>
            <a:r>
              <a:rPr lang="fa-IR" sz="3200" dirty="0" smtClean="0">
                <a:solidFill>
                  <a:schemeClr val="accent6">
                    <a:lumMod val="75000"/>
                  </a:schemeClr>
                </a:solidFill>
              </a:rPr>
              <a:t>زهر(</a:t>
            </a:r>
            <a:r>
              <a:rPr lang="en-US" sz="3200" dirty="0" smtClean="0">
                <a:solidFill>
                  <a:schemeClr val="accent6">
                    <a:lumMod val="75000"/>
                  </a:schemeClr>
                </a:solidFill>
              </a:rPr>
              <a:t>Fang</a:t>
            </a:r>
            <a:r>
              <a:rPr lang="fa-IR" sz="3200" dirty="0" smtClean="0">
                <a:solidFill>
                  <a:schemeClr val="accent6">
                    <a:lumMod val="75000"/>
                  </a:schemeClr>
                </a:solidFill>
              </a:rPr>
              <a:t>)</a:t>
            </a:r>
            <a:endParaRPr lang="fa-IR" sz="3200" dirty="0">
              <a:solidFill>
                <a:schemeClr val="accent6">
                  <a:lumMod val="75000"/>
                </a:schemeClr>
              </a:solidFill>
            </a:endParaRPr>
          </a:p>
          <a:p>
            <a:pPr marL="457200" indent="-457200" algn="r" rtl="1">
              <a:buFont typeface="+mj-lt"/>
              <a:buAutoNum type="arabicPeriod"/>
            </a:pPr>
            <a:endParaRPr lang="en-US" sz="2400" dirty="0">
              <a:solidFill>
                <a:schemeClr val="tx1"/>
              </a:solidFill>
            </a:endParaRPr>
          </a:p>
        </p:txBody>
      </p:sp>
    </p:spTree>
    <p:extLst>
      <p:ext uri="{BB962C8B-B14F-4D97-AF65-F5344CB8AC3E}">
        <p14:creationId xmlns:p14="http://schemas.microsoft.com/office/powerpoint/2010/main" val="36251223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r" rtl="1"/>
            <a:r>
              <a:rPr lang="en-US" sz="2400" dirty="0" smtClean="0"/>
              <a:t> </a:t>
            </a:r>
            <a:r>
              <a:rPr lang="fa-IR" sz="2400" dirty="0" smtClean="0"/>
              <a:t>در صورت تایید عقرب گزیدگی و عدم رویت آن در مناطق با شیوع بالا بهتر </a:t>
            </a:r>
            <a:r>
              <a:rPr lang="fa-IR" sz="2400" dirty="0"/>
              <a:t>است كه بيمار را تحت نظر گرفته و سرم ضد عقرب گزيدگي موجود به وي تزريق شود در صورتي كه پس از حداقل ٢٤ ساعت علائم بدتر شدن وضع عمومي بيمار ديده نشده بايد وي را مرخص كرد </a:t>
            </a:r>
            <a:r>
              <a:rPr lang="fa-IR" sz="2400" dirty="0" smtClean="0"/>
              <a:t>.</a:t>
            </a:r>
          </a:p>
          <a:p>
            <a:pPr algn="r" rtl="1"/>
            <a:r>
              <a:rPr lang="fa-IR" sz="2400" dirty="0"/>
              <a:t> اگر امكان بستري بيمار وجود نداشته باشد توصيه مي شود كه پس از گرفتن سرم ضد عقرب گزيدگي و آزمايش هاي اوليه (آزمايش ادرار ، كلسيم خون و </a:t>
            </a:r>
            <a:r>
              <a:rPr lang="en-US" sz="2400" dirty="0"/>
              <a:t>CBC </a:t>
            </a:r>
            <a:r>
              <a:rPr lang="fa-IR" sz="2400" dirty="0"/>
              <a:t>در صورتي كه اختلالي مشاهده نشد پس از ٦ ساعت مرخص شود . بهتر است در صورت مشاهده كوچك ترين حالت غيرعادي به مركز بهداشتي درماني مراجعه نمايد .</a:t>
            </a:r>
            <a:endParaRPr lang="en-US" sz="2400" dirty="0"/>
          </a:p>
        </p:txBody>
      </p:sp>
    </p:spTree>
    <p:extLst>
      <p:ext uri="{BB962C8B-B14F-4D97-AF65-F5344CB8AC3E}">
        <p14:creationId xmlns:p14="http://schemas.microsoft.com/office/powerpoint/2010/main" val="17982237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ایمنوگلوبولین چند ظرفیتی ضد زهر عقرب</a:t>
            </a:r>
            <a:endParaRPr lang="en-US" dirty="0"/>
          </a:p>
        </p:txBody>
      </p:sp>
      <p:sp>
        <p:nvSpPr>
          <p:cNvPr id="3" name="Content Placeholder 2"/>
          <p:cNvSpPr>
            <a:spLocks noGrp="1"/>
          </p:cNvSpPr>
          <p:nvPr>
            <p:ph idx="1"/>
          </p:nvPr>
        </p:nvSpPr>
        <p:spPr>
          <a:xfrm>
            <a:off x="843280" y="2519680"/>
            <a:ext cx="10596880" cy="3810000"/>
          </a:xfrm>
        </p:spPr>
        <p:txBody>
          <a:bodyPr/>
          <a:lstStyle/>
          <a:p>
            <a:pPr algn="r" rtl="1"/>
            <a:r>
              <a:rPr lang="fa-IR" dirty="0" smtClean="0"/>
              <a:t>اندیکاسیون : علایم سیستمیک منتشر ( درگیری عصبی مرکزی ، قلبی عروقی ، ریوی ، همولیزاسپاسم حنجره)</a:t>
            </a:r>
          </a:p>
          <a:p>
            <a:pPr algn="r" rtl="1"/>
            <a:r>
              <a:rPr lang="fa-IR" dirty="0" smtClean="0"/>
              <a:t>کنترا اندیکاسیون : مطلق ندارد</a:t>
            </a:r>
          </a:p>
          <a:p>
            <a:pPr algn="r" rtl="1"/>
            <a:r>
              <a:rPr lang="fa-IR" dirty="0" smtClean="0"/>
              <a:t>دوز و تواتر مصرف : </a:t>
            </a:r>
          </a:p>
          <a:p>
            <a:pPr algn="r" rtl="1"/>
            <a:r>
              <a:rPr lang="fa-IR" dirty="0" smtClean="0"/>
              <a:t>دوز بزرگسال و اطفال تفاوتی ندارد.</a:t>
            </a:r>
          </a:p>
          <a:p>
            <a:pPr algn="r" rtl="1"/>
            <a:r>
              <a:rPr lang="fa-IR" dirty="0" smtClean="0"/>
              <a:t>یک الی دو امپول به صورت وریدی به عنوان دوز اولیه</a:t>
            </a:r>
          </a:p>
          <a:p>
            <a:pPr algn="r" rtl="1"/>
            <a:r>
              <a:rPr lang="fa-IR" dirty="0" smtClean="0"/>
              <a:t>تکرار دوز اولیه در صورت نیاز بعد از یک الی دو ساعت( نهایتا 6 آمپول)</a:t>
            </a:r>
          </a:p>
          <a:p>
            <a:pPr algn="r" rtl="1"/>
            <a:r>
              <a:rPr lang="fa-IR" dirty="0" smtClean="0"/>
              <a:t>امکان تزریق عضلانی وجود ندارد</a:t>
            </a:r>
          </a:p>
          <a:p>
            <a:pPr algn="r" rtl="1"/>
            <a:r>
              <a:rPr lang="fa-IR" dirty="0" smtClean="0"/>
              <a:t>انفوزیون با 100-250 سی سی نرمال سالین یا سرم قندی 5 درصد</a:t>
            </a:r>
            <a:endParaRPr lang="en-US" dirty="0"/>
          </a:p>
        </p:txBody>
      </p:sp>
    </p:spTree>
    <p:extLst>
      <p:ext uri="{BB962C8B-B14F-4D97-AF65-F5344CB8AC3E}">
        <p14:creationId xmlns:p14="http://schemas.microsoft.com/office/powerpoint/2010/main" val="30158301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2394" y="1574800"/>
            <a:ext cx="4046965" cy="2773680"/>
          </a:xfrm>
        </p:spPr>
        <p:txBody>
          <a:bodyPr/>
          <a:lstStyle/>
          <a:p>
            <a:r>
              <a:rPr lang="en-US" dirty="0" smtClean="0"/>
              <a:t>Discussions </a:t>
            </a:r>
            <a:br>
              <a:rPr lang="en-US" dirty="0" smtClean="0"/>
            </a:br>
            <a:r>
              <a:rPr lang="en-US" dirty="0"/>
              <a:t/>
            </a:r>
            <a:br>
              <a:rPr lang="en-US" dirty="0"/>
            </a:br>
            <a:r>
              <a:rPr lang="en-US" dirty="0" smtClean="0"/>
              <a:t>&amp;</a:t>
            </a:r>
            <a:br>
              <a:rPr lang="en-US" dirty="0" smtClean="0"/>
            </a:br>
            <a:r>
              <a:rPr lang="en-US" dirty="0" smtClean="0"/>
              <a:t>comments</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23563" r="23563"/>
          <a:stretch>
            <a:fillRect/>
          </a:stretch>
        </p:blipFill>
        <p:spPr>
          <a:xfrm>
            <a:off x="7025390" y="1061720"/>
            <a:ext cx="3227193" cy="4572000"/>
          </a:xfrm>
        </p:spPr>
      </p:pic>
    </p:spTree>
    <p:extLst>
      <p:ext uri="{BB962C8B-B14F-4D97-AF65-F5344CB8AC3E}">
        <p14:creationId xmlns:p14="http://schemas.microsoft.com/office/powerpoint/2010/main" val="27571487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نمای شماتیک مار :</a:t>
            </a:r>
            <a:endParaRPr lang="en-US" dirty="0"/>
          </a:p>
        </p:txBody>
      </p:sp>
      <p:pic>
        <p:nvPicPr>
          <p:cNvPr id="8" name="Content Placeholder 7"/>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301648" y="2324561"/>
            <a:ext cx="5056742" cy="3999123"/>
          </a:xfrm>
        </p:spPr>
      </p:pic>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81350" y="2324561"/>
            <a:ext cx="5067759" cy="3723700"/>
          </a:xfrm>
        </p:spPr>
      </p:pic>
    </p:spTree>
    <p:extLst>
      <p:ext uri="{BB962C8B-B14F-4D97-AF65-F5344CB8AC3E}">
        <p14:creationId xmlns:p14="http://schemas.microsoft.com/office/powerpoint/2010/main" val="17234047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زهر مار و انواع </a:t>
            </a:r>
            <a:r>
              <a:rPr lang="fa-IR" dirty="0" smtClean="0"/>
              <a:t>آن :</a:t>
            </a:r>
            <a:endParaRPr lang="en-US" dirty="0"/>
          </a:p>
        </p:txBody>
      </p:sp>
      <p:sp>
        <p:nvSpPr>
          <p:cNvPr id="3" name="Content Placeholder 2"/>
          <p:cNvSpPr>
            <a:spLocks noGrp="1"/>
          </p:cNvSpPr>
          <p:nvPr>
            <p:ph idx="1"/>
          </p:nvPr>
        </p:nvSpPr>
        <p:spPr>
          <a:xfrm>
            <a:off x="1154954" y="2225407"/>
            <a:ext cx="9630559" cy="4318612"/>
          </a:xfrm>
        </p:spPr>
        <p:txBody>
          <a:bodyPr>
            <a:noAutofit/>
          </a:bodyPr>
          <a:lstStyle/>
          <a:p>
            <a:pPr algn="r" rtl="1"/>
            <a:r>
              <a:rPr lang="fa-IR" sz="2400" dirty="0"/>
              <a:t>زهر مار در غدد سمی اختصاصی </a:t>
            </a:r>
            <a:r>
              <a:rPr lang="fa-IR" sz="2400" dirty="0" smtClean="0"/>
              <a:t>نشأت گرفته </a:t>
            </a:r>
            <a:r>
              <a:rPr lang="fa-IR" sz="2400" dirty="0"/>
              <a:t>از غدد </a:t>
            </a:r>
            <a:r>
              <a:rPr lang="fa-IR" sz="2400" dirty="0" smtClean="0"/>
              <a:t>بزاقی تولید میشود</a:t>
            </a:r>
            <a:r>
              <a:rPr lang="fa-IR" sz="2400" dirty="0"/>
              <a:t>. زهر پس از </a:t>
            </a:r>
            <a:r>
              <a:rPr lang="fa-IR" sz="2400" dirty="0" smtClean="0"/>
              <a:t>تولید، به وسیلۀ یک </a:t>
            </a:r>
            <a:r>
              <a:rPr lang="fa-IR" sz="2400" dirty="0"/>
              <a:t>مجرا به قاعدۀ دندانهای نیش و سپس، توسط یک شیار یا مجرای دندان نیش به بدن </a:t>
            </a:r>
            <a:r>
              <a:rPr lang="fa-IR" sz="2400" dirty="0" smtClean="0"/>
              <a:t>آسیب دیده تزریق میشود</a:t>
            </a:r>
            <a:r>
              <a:rPr lang="fa-IR" sz="2400" dirty="0"/>
              <a:t>. در اطراف غدۀ سمی </a:t>
            </a:r>
            <a:r>
              <a:rPr lang="fa-IR" sz="2400" dirty="0" smtClean="0"/>
              <a:t>عضلاتی وجود دارد </a:t>
            </a:r>
            <a:r>
              <a:rPr lang="fa-IR" sz="2400" dirty="0"/>
              <a:t>که انقباض آنها، </a:t>
            </a:r>
            <a:r>
              <a:rPr lang="fa-IR" sz="2400" dirty="0" smtClean="0"/>
              <a:t>فشارلازم برای </a:t>
            </a:r>
            <a:r>
              <a:rPr lang="fa-IR" sz="2400" dirty="0"/>
              <a:t>انتقال زهر را </a:t>
            </a:r>
            <a:r>
              <a:rPr lang="fa-IR" sz="2400" dirty="0" smtClean="0"/>
              <a:t>فراهم مینمایند</a:t>
            </a:r>
            <a:r>
              <a:rPr lang="fa-IR" sz="2400" dirty="0"/>
              <a:t>. </a:t>
            </a:r>
            <a:endParaRPr lang="fa-IR" sz="2400" dirty="0" smtClean="0"/>
          </a:p>
          <a:p>
            <a:pPr algn="r" rtl="1"/>
            <a:r>
              <a:rPr lang="fa-IR" sz="2400" dirty="0"/>
              <a:t>زهر مارها بیش از 20 جزء دارد که </a:t>
            </a:r>
            <a:r>
              <a:rPr lang="fa-IR" sz="2400" dirty="0" smtClean="0"/>
              <a:t>عمد تا از </a:t>
            </a:r>
            <a:r>
              <a:rPr lang="fa-IR" sz="2400" dirty="0"/>
              <a:t>ترکیبات پروتئینی هستند؛ مانند آنزیمها و </a:t>
            </a:r>
            <a:r>
              <a:rPr lang="fa-IR" sz="2400" dirty="0" smtClean="0"/>
              <a:t>سم های پلی پپتیدی</a:t>
            </a:r>
            <a:r>
              <a:rPr lang="fa-IR" sz="2400" dirty="0"/>
              <a:t>. </a:t>
            </a:r>
          </a:p>
          <a:p>
            <a:pPr algn="r" rtl="1"/>
            <a:r>
              <a:rPr lang="fa-IR" sz="2400" dirty="0" smtClean="0"/>
              <a:t>به طور کلی سه عارضه شایع ایجاد میکنند: </a:t>
            </a:r>
          </a:p>
          <a:p>
            <a:pPr algn="r" rtl="1">
              <a:buFont typeface="+mj-lt"/>
              <a:buAutoNum type="arabicPeriod"/>
            </a:pPr>
            <a:r>
              <a:rPr lang="fa-IR" sz="2400" dirty="0" smtClean="0"/>
              <a:t>اختلالات خونریزی دهنده و انعقادی</a:t>
            </a:r>
          </a:p>
          <a:p>
            <a:pPr algn="r" rtl="1">
              <a:buFont typeface="+mj-lt"/>
              <a:buAutoNum type="arabicPeriod"/>
            </a:pPr>
            <a:r>
              <a:rPr lang="fa-IR" sz="2400" dirty="0" smtClean="0"/>
              <a:t>نکروز موضعی و ادم موضعی</a:t>
            </a:r>
          </a:p>
          <a:p>
            <a:pPr algn="r" rtl="1">
              <a:buFont typeface="+mj-lt"/>
              <a:buAutoNum type="arabicPeriod"/>
            </a:pPr>
            <a:r>
              <a:rPr lang="fa-IR" sz="2400" dirty="0" smtClean="0"/>
              <a:t>اختلالات عصبی</a:t>
            </a:r>
          </a:p>
        </p:txBody>
      </p:sp>
    </p:spTree>
    <p:extLst>
      <p:ext uri="{BB962C8B-B14F-4D97-AF65-F5344CB8AC3E}">
        <p14:creationId xmlns:p14="http://schemas.microsoft.com/office/powerpoint/2010/main" val="820236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سرم ضد مار : (</a:t>
            </a:r>
            <a:r>
              <a:rPr lang="en-US" dirty="0" smtClean="0"/>
              <a:t>ANTI VENOUM</a:t>
            </a:r>
            <a:r>
              <a:rPr lang="fa-IR" dirty="0" smtClean="0"/>
              <a:t>)</a:t>
            </a:r>
            <a:endParaRPr lang="en-US" dirty="0"/>
          </a:p>
        </p:txBody>
      </p:sp>
      <p:sp>
        <p:nvSpPr>
          <p:cNvPr id="3" name="Content Placeholder 2"/>
          <p:cNvSpPr>
            <a:spLocks noGrp="1"/>
          </p:cNvSpPr>
          <p:nvPr>
            <p:ph idx="1"/>
          </p:nvPr>
        </p:nvSpPr>
        <p:spPr>
          <a:xfrm>
            <a:off x="1066819" y="2831336"/>
            <a:ext cx="10258522" cy="2875402"/>
          </a:xfrm>
        </p:spPr>
        <p:txBody>
          <a:bodyPr>
            <a:noAutofit/>
          </a:bodyPr>
          <a:lstStyle/>
          <a:p>
            <a:pPr algn="r" rtl="1"/>
            <a:r>
              <a:rPr lang="fa-IR" sz="2400" dirty="0" smtClean="0"/>
              <a:t>از حدود20 </a:t>
            </a:r>
            <a:r>
              <a:rPr lang="fa-IR" sz="2400" dirty="0"/>
              <a:t>گونه مار سمي </a:t>
            </a:r>
            <a:r>
              <a:rPr lang="fa-IR" sz="2400" dirty="0" smtClean="0"/>
              <a:t>شناخته شده </a:t>
            </a:r>
            <a:r>
              <a:rPr lang="fa-IR" sz="2400" dirty="0"/>
              <a:t>در ايران، 6 گونه داراي فراواني نسبي و خطرناک هستند که سرم ضد زهر مار </a:t>
            </a:r>
            <a:r>
              <a:rPr lang="fa-IR" sz="2400" dirty="0" smtClean="0"/>
              <a:t>تهيه شده به عنوان </a:t>
            </a:r>
            <a:r>
              <a:rPr lang="fa-IR" sz="2400" dirty="0"/>
              <a:t>پادزهر </a:t>
            </a:r>
            <a:r>
              <a:rPr lang="fa-IR" sz="2400" dirty="0" smtClean="0"/>
              <a:t>در </a:t>
            </a:r>
            <a:r>
              <a:rPr lang="fa-IR" sz="2400" dirty="0"/>
              <a:t>درمان گزیدگی با این نوع مارها </a:t>
            </a:r>
            <a:r>
              <a:rPr lang="fa-IR" sz="2400" dirty="0" smtClean="0"/>
              <a:t>استفاده میشود</a:t>
            </a:r>
            <a:r>
              <a:rPr lang="fa-IR" sz="2400" dirty="0"/>
              <a:t>. این سرم </a:t>
            </a:r>
            <a:r>
              <a:rPr lang="fa-IR" sz="2400" dirty="0" smtClean="0"/>
              <a:t>پلی والان از </a:t>
            </a:r>
            <a:r>
              <a:rPr lang="fa-IR" sz="2400" dirty="0"/>
              <a:t>تصفیه و تغلیظ </a:t>
            </a:r>
            <a:r>
              <a:rPr lang="fa-IR" sz="2400" dirty="0" smtClean="0"/>
              <a:t>پلاسمای اسب هاي ايمن </a:t>
            </a:r>
            <a:r>
              <a:rPr lang="fa-IR" sz="2400" dirty="0"/>
              <a:t>شده در مقابل زهر 6 نوع از مارهاي سمي خطرناك </a:t>
            </a:r>
            <a:r>
              <a:rPr lang="fa-IR" sz="2400" dirty="0" smtClean="0"/>
              <a:t>ايران (یک </a:t>
            </a:r>
            <a:r>
              <a:rPr lang="fa-IR" sz="2400" dirty="0"/>
              <a:t>نوع مار کبرا و پنج نوع مار </a:t>
            </a:r>
            <a:r>
              <a:rPr lang="fa-IR" sz="2400" dirty="0" smtClean="0"/>
              <a:t>افعی) تهیه میشود.</a:t>
            </a:r>
            <a:endParaRPr lang="en-US" sz="2400" dirty="0"/>
          </a:p>
        </p:txBody>
      </p:sp>
    </p:spTree>
    <p:extLst>
      <p:ext uri="{BB962C8B-B14F-4D97-AF65-F5344CB8AC3E}">
        <p14:creationId xmlns:p14="http://schemas.microsoft.com/office/powerpoint/2010/main" val="1060700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برخی مارهای سمی مهم وپراکندگی آنها:</a:t>
            </a:r>
            <a:endParaRPr lang="en-US" dirty="0"/>
          </a:p>
        </p:txBody>
      </p:sp>
      <p:sp>
        <p:nvSpPr>
          <p:cNvPr id="3" name="Content Placeholder 2"/>
          <p:cNvSpPr>
            <a:spLocks noGrp="1"/>
          </p:cNvSpPr>
          <p:nvPr>
            <p:ph idx="1"/>
          </p:nvPr>
        </p:nvSpPr>
        <p:spPr>
          <a:xfrm>
            <a:off x="1154954" y="2423711"/>
            <a:ext cx="10082251" cy="3999123"/>
          </a:xfrm>
        </p:spPr>
        <p:txBody>
          <a:bodyPr>
            <a:normAutofit lnSpcReduction="10000"/>
          </a:bodyPr>
          <a:lstStyle/>
          <a:p>
            <a:pPr algn="r" rtl="1"/>
            <a:r>
              <a:rPr lang="fa-IR" sz="2400" dirty="0" smtClean="0"/>
              <a:t>این </a:t>
            </a:r>
            <a:r>
              <a:rPr lang="fa-IR" sz="2400" dirty="0"/>
              <a:t>6 گونه مار عبارتند از :</a:t>
            </a:r>
          </a:p>
          <a:p>
            <a:pPr algn="r" rtl="1">
              <a:buFont typeface="+mj-lt"/>
              <a:buAutoNum type="arabicPeriod"/>
            </a:pPr>
            <a:r>
              <a:rPr lang="fa-IR" sz="2400" dirty="0"/>
              <a:t>کفچه مار </a:t>
            </a:r>
            <a:r>
              <a:rPr lang="fa-IR" sz="2400" dirty="0" smtClean="0"/>
              <a:t> ( خراسان رضوی ، خراسان شمالی ، سمنان )</a:t>
            </a:r>
            <a:endParaRPr lang="fa-IR" sz="2400" dirty="0"/>
          </a:p>
          <a:p>
            <a:pPr algn="r" rtl="1">
              <a:buFont typeface="+mj-lt"/>
              <a:buAutoNum type="arabicPeriod"/>
            </a:pPr>
            <a:r>
              <a:rPr lang="fa-IR" sz="2400" dirty="0"/>
              <a:t>مار جعفری (سمنـان، خـراسان شـمالی، خراسان رضوی، خراسان جنوبی، سیستان و بلوچستان، کرمان، </a:t>
            </a:r>
            <a:r>
              <a:rPr lang="fa-IR" sz="2400" dirty="0" smtClean="0"/>
              <a:t>هرمزگان، گلستان، فارس و خوزستان.)</a:t>
            </a:r>
          </a:p>
          <a:p>
            <a:pPr algn="r" rtl="1">
              <a:buFont typeface="+mj-lt"/>
              <a:buAutoNum type="arabicPeriod"/>
            </a:pPr>
            <a:r>
              <a:rPr lang="fa-IR" sz="2400" dirty="0" smtClean="0"/>
              <a:t>  </a:t>
            </a:r>
            <a:r>
              <a:rPr lang="fa-IR" sz="2400" dirty="0"/>
              <a:t>گرزه مار (مناطق مختلف </a:t>
            </a:r>
            <a:r>
              <a:rPr lang="fa-IR" sz="2400" dirty="0" smtClean="0"/>
              <a:t>کشور ) </a:t>
            </a:r>
          </a:p>
          <a:p>
            <a:pPr algn="r" rtl="1">
              <a:buFont typeface="+mj-lt"/>
              <a:buAutoNum type="arabicPeriod"/>
            </a:pPr>
            <a:r>
              <a:rPr lang="fa-IR" sz="2400" dirty="0" smtClean="0"/>
              <a:t>مار </a:t>
            </a:r>
            <a:r>
              <a:rPr lang="fa-IR" sz="2400" dirty="0"/>
              <a:t>شاخدار (خراسان شمالی، رضوی، جنوبی، سیستان و بلوچستان، کرمان، اصفهان، فارس، سمنان، مرکزی، خوزستان و زنجان. </a:t>
            </a:r>
            <a:r>
              <a:rPr lang="fa-IR" sz="2400" dirty="0" smtClean="0"/>
              <a:t>)</a:t>
            </a:r>
            <a:endParaRPr lang="fa-IR" sz="2400" dirty="0"/>
          </a:p>
          <a:p>
            <a:pPr algn="r" rtl="1">
              <a:buFont typeface="+mj-lt"/>
              <a:buAutoNum type="arabicPeriod"/>
            </a:pPr>
            <a:r>
              <a:rPr lang="fa-IR" sz="2400" dirty="0" smtClean="0"/>
              <a:t>افعی </a:t>
            </a:r>
            <a:r>
              <a:rPr lang="fa-IR" sz="2400" dirty="0"/>
              <a:t>زنجانی (</a:t>
            </a:r>
            <a:r>
              <a:rPr lang="fa-IR" sz="2400" dirty="0" smtClean="0"/>
              <a:t>گیلان</a:t>
            </a:r>
            <a:r>
              <a:rPr lang="fa-IR" sz="2400" dirty="0"/>
              <a:t>، مرکزی، زنجان، آذربایجان شرقی، آذربایجان غربی، همدان و کردستان. </a:t>
            </a:r>
            <a:r>
              <a:rPr lang="fa-IR" sz="2400" dirty="0" smtClean="0"/>
              <a:t>)</a:t>
            </a:r>
            <a:endParaRPr lang="fa-IR" sz="2400" dirty="0"/>
          </a:p>
          <a:p>
            <a:pPr algn="r" rtl="1">
              <a:buFont typeface="+mj-lt"/>
              <a:buAutoNum type="arabicPeriod"/>
            </a:pPr>
            <a:r>
              <a:rPr lang="fa-IR" sz="2400" dirty="0"/>
              <a:t>افعی قفقازی (مرکزی، تهران، </a:t>
            </a:r>
            <a:r>
              <a:rPr lang="fa-IR" sz="2400" dirty="0" smtClean="0"/>
              <a:t>گیلان</a:t>
            </a:r>
            <a:r>
              <a:rPr lang="fa-IR" sz="2400" dirty="0"/>
              <a:t>، مازندران و گلستان. </a:t>
            </a:r>
            <a:r>
              <a:rPr lang="fa-IR" sz="2400" dirty="0" smtClean="0"/>
              <a:t>)</a:t>
            </a:r>
            <a:endParaRPr lang="en-US" sz="2400" dirty="0"/>
          </a:p>
          <a:p>
            <a:pPr algn="r" rtl="1"/>
            <a:endParaRPr lang="en-US" sz="2400" dirty="0"/>
          </a:p>
        </p:txBody>
      </p:sp>
    </p:spTree>
    <p:extLst>
      <p:ext uri="{BB962C8B-B14F-4D97-AF65-F5344CB8AC3E}">
        <p14:creationId xmlns:p14="http://schemas.microsoft.com/office/powerpoint/2010/main" val="2383083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971</TotalTime>
  <Words>3503</Words>
  <Application>Microsoft Office PowerPoint</Application>
  <PresentationFormat>Widescreen</PresentationFormat>
  <Paragraphs>166</Paragraphs>
  <Slides>52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Century Gothic</vt:lpstr>
      <vt:lpstr>Times New Roman</vt:lpstr>
      <vt:lpstr>Wingdings 3</vt:lpstr>
      <vt:lpstr>Ion Boardroom</vt:lpstr>
      <vt:lpstr>Snakebite and Scorpian bite</vt:lpstr>
      <vt:lpstr>مقدمه</vt:lpstr>
      <vt:lpstr>واژگان کلیدی :</vt:lpstr>
      <vt:lpstr>طبقه بندی مارها :</vt:lpstr>
      <vt:lpstr>آیا می توان مارهای سمی را تشخیص داد ؟</vt:lpstr>
      <vt:lpstr>نمای شماتیک مار :</vt:lpstr>
      <vt:lpstr>زهر مار و انواع آن :</vt:lpstr>
      <vt:lpstr>سرم ضد مار : (ANTI VENOUM)</vt:lpstr>
      <vt:lpstr>برخی مارهای سمی مهم وپراکندگی آنها:</vt:lpstr>
      <vt:lpstr>تشخیص و درمان مارگزیدگی </vt:lpstr>
      <vt:lpstr>اقدام های درمانی اولیه در محل حادثه :</vt:lpstr>
      <vt:lpstr>اقدام های درمانی اولیه در محل حادثه:</vt:lpstr>
      <vt:lpstr>درمان در مراکز درمانی:</vt:lpstr>
      <vt:lpstr>درمان در مراکز درمانی</vt:lpstr>
      <vt:lpstr>PowerPoint Presentation</vt:lpstr>
      <vt:lpstr>PowerPoint Presentation</vt:lpstr>
      <vt:lpstr>درمان در مراکز درمانی:</vt:lpstr>
      <vt:lpstr>تظاهرات اختصاصی :</vt:lpstr>
      <vt:lpstr>PowerPoint Presentation</vt:lpstr>
      <vt:lpstr>اندیکاسیون تجویز سرم ضد مار :</vt:lpstr>
      <vt:lpstr>اندیکاسیون تجویز سرم ضد مار :</vt:lpstr>
      <vt:lpstr>PowerPoint Presentation</vt:lpstr>
      <vt:lpstr>ارزیابی درمان با سرم ضد زهر مار</vt:lpstr>
      <vt:lpstr>ارزیابی درمان با سرم ضد زهر مار</vt:lpstr>
      <vt:lpstr>چند نکته مهم :</vt:lpstr>
      <vt:lpstr>درمان های نگهدارنده درصورت نبود سرم ضد زهر مار</vt:lpstr>
      <vt:lpstr>Dr.Babak Mahshid far</vt:lpstr>
      <vt:lpstr>عقرب گزیدگی</vt:lpstr>
      <vt:lpstr>مقدمه :</vt:lpstr>
      <vt:lpstr>PowerPoint Presentation</vt:lpstr>
      <vt:lpstr>سم،سم گيري و سرم ضد عقرب گزيدگي</vt:lpstr>
      <vt:lpstr>سم،سم گيري و سرم ضد عقرب گزيدگي</vt:lpstr>
      <vt:lpstr>روش تهيه سرم ضدعقرب گزيدگي </vt:lpstr>
      <vt:lpstr>اپیدمیولوژی :</vt:lpstr>
      <vt:lpstr>دو عقرب مهم نيز در خانواده بوتيده وجود دارد.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تشخيص عقرب گزيدگي </vt:lpstr>
      <vt:lpstr>علائم عقرب گزيدگي</vt:lpstr>
      <vt:lpstr>PowerPoint Presentation</vt:lpstr>
      <vt:lpstr>PowerPoint Presentation</vt:lpstr>
      <vt:lpstr>ارزيابي و و اقدام هاي ابتدايي </vt:lpstr>
      <vt:lpstr>PowerPoint Presentation</vt:lpstr>
      <vt:lpstr>ایمنوگلوبولین چند ظرفیتی ضد زهر عقرب</vt:lpstr>
      <vt:lpstr>Discussions   &amp; comments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58</cp:revision>
  <dcterms:created xsi:type="dcterms:W3CDTF">2023-07-12T08:56:43Z</dcterms:created>
  <dcterms:modified xsi:type="dcterms:W3CDTF">2024-08-17T14:24:31Z</dcterms:modified>
</cp:coreProperties>
</file>