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35"/>
  </p:notesMasterIdLst>
  <p:sldIdLst>
    <p:sldId id="350" r:id="rId2"/>
    <p:sldId id="355" r:id="rId3"/>
    <p:sldId id="330" r:id="rId4"/>
    <p:sldId id="342" r:id="rId5"/>
    <p:sldId id="343" r:id="rId6"/>
    <p:sldId id="353" r:id="rId7"/>
    <p:sldId id="264" r:id="rId8"/>
    <p:sldId id="263" r:id="rId9"/>
    <p:sldId id="340" r:id="rId10"/>
    <p:sldId id="267" r:id="rId11"/>
    <p:sldId id="304" r:id="rId12"/>
    <p:sldId id="305" r:id="rId13"/>
    <p:sldId id="332" r:id="rId14"/>
    <p:sldId id="333" r:id="rId15"/>
    <p:sldId id="306" r:id="rId16"/>
    <p:sldId id="334" r:id="rId17"/>
    <p:sldId id="335" r:id="rId18"/>
    <p:sldId id="336" r:id="rId19"/>
    <p:sldId id="337" r:id="rId20"/>
    <p:sldId id="308" r:id="rId21"/>
    <p:sldId id="309" r:id="rId22"/>
    <p:sldId id="338" r:id="rId23"/>
    <p:sldId id="339" r:id="rId24"/>
    <p:sldId id="318" r:id="rId25"/>
    <p:sldId id="319" r:id="rId26"/>
    <p:sldId id="320" r:id="rId27"/>
    <p:sldId id="274" r:id="rId28"/>
    <p:sldId id="277" r:id="rId29"/>
    <p:sldId id="346" r:id="rId30"/>
    <p:sldId id="288" r:id="rId31"/>
    <p:sldId id="354" r:id="rId32"/>
    <p:sldId id="351" r:id="rId33"/>
    <p:sldId id="35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zam hedayatpour" initials="ah" lastIdx="7" clrIdx="0">
    <p:extLst>
      <p:ext uri="{19B8F6BF-5375-455C-9EA6-DF929625EA0E}">
        <p15:presenceInfo xmlns:p15="http://schemas.microsoft.com/office/powerpoint/2012/main" userId="azam hedayatpo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8" autoAdjust="0"/>
    <p:restoredTop sz="94434" autoAdjust="0"/>
  </p:normalViewPr>
  <p:slideViewPr>
    <p:cSldViewPr snapToGrid="0">
      <p:cViewPr varScale="1">
        <p:scale>
          <a:sx n="109" d="100"/>
          <a:sy n="109" d="100"/>
        </p:scale>
        <p:origin x="6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143785652498585E-2"/>
          <c:y val="4.0025114863243436E-2"/>
          <c:w val="0.91752126660340405"/>
          <c:h val="0.77304624293097379"/>
        </c:manualLayout>
      </c:layout>
      <c:lineChart>
        <c:grouping val="stacked"/>
        <c:varyColors val="0"/>
        <c:ser>
          <c:idx val="0"/>
          <c:order val="0"/>
          <c:tx>
            <c:strRef>
              <c:f>Sheet1!$B$1</c:f>
              <c:strCache>
                <c:ptCount val="1"/>
                <c:pt idx="0">
                  <c:v>150476</c:v>
                </c:pt>
              </c:strCache>
            </c:strRef>
          </c:tx>
          <c:spPr>
            <a:ln w="28575" cap="rnd">
              <a:solidFill>
                <a:schemeClr val="accent1"/>
              </a:solidFill>
              <a:round/>
            </a:ln>
            <a:effectLst/>
          </c:spPr>
          <c:marker>
            <c:symbol val="none"/>
          </c:marker>
          <c:dLbls>
            <c:dLbl>
              <c:idx val="10"/>
              <c:tx>
                <c:rich>
                  <a:bodyPr/>
                  <a:lstStyle/>
                  <a:p>
                    <a:r>
                      <a:rPr lang="en-US" smtClean="0"/>
                      <a:t>320072</a:t>
                    </a:r>
                    <a:endParaRPr lang="en-US"/>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D78-460A-8D42-C7D72B7A875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a-I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Sheet1!$A$2:$A$12</c:f>
              <c:numCache>
                <c:formatCode>General</c:formatCode>
                <c:ptCount val="11"/>
                <c:pt idx="0">
                  <c:v>1391</c:v>
                </c:pt>
                <c:pt idx="1">
                  <c:v>1392</c:v>
                </c:pt>
                <c:pt idx="2">
                  <c:v>1393</c:v>
                </c:pt>
                <c:pt idx="3">
                  <c:v>1394</c:v>
                </c:pt>
                <c:pt idx="4">
                  <c:v>1395</c:v>
                </c:pt>
                <c:pt idx="5">
                  <c:v>1396</c:v>
                </c:pt>
                <c:pt idx="6">
                  <c:v>1397</c:v>
                </c:pt>
                <c:pt idx="7">
                  <c:v>1398</c:v>
                </c:pt>
                <c:pt idx="8">
                  <c:v>1399</c:v>
                </c:pt>
                <c:pt idx="9">
                  <c:v>1400</c:v>
                </c:pt>
                <c:pt idx="10">
                  <c:v>1401</c:v>
                </c:pt>
              </c:numCache>
            </c:numRef>
          </c:cat>
          <c:val>
            <c:numRef>
              <c:f>Sheet1!$B$2:$B$12</c:f>
              <c:numCache>
                <c:formatCode>General</c:formatCode>
                <c:ptCount val="11"/>
                <c:pt idx="0">
                  <c:v>150739</c:v>
                </c:pt>
                <c:pt idx="1">
                  <c:v>150739</c:v>
                </c:pt>
                <c:pt idx="2">
                  <c:v>162871</c:v>
                </c:pt>
                <c:pt idx="3">
                  <c:v>162816</c:v>
                </c:pt>
                <c:pt idx="4">
                  <c:v>168511</c:v>
                </c:pt>
                <c:pt idx="5">
                  <c:v>182818</c:v>
                </c:pt>
                <c:pt idx="6">
                  <c:v>234161</c:v>
                </c:pt>
                <c:pt idx="7">
                  <c:v>207227</c:v>
                </c:pt>
                <c:pt idx="8">
                  <c:v>213500</c:v>
                </c:pt>
                <c:pt idx="9">
                  <c:v>260471</c:v>
                </c:pt>
                <c:pt idx="10">
                  <c:v>368298</c:v>
                </c:pt>
              </c:numCache>
            </c:numRef>
          </c:val>
          <c:smooth val="0"/>
          <c:extLst>
            <c:ext xmlns:c16="http://schemas.microsoft.com/office/drawing/2014/chart" uri="{C3380CC4-5D6E-409C-BE32-E72D297353CC}">
              <c16:uniqueId val="{00000000-F827-434C-8474-A948C3D546A2}"/>
            </c:ext>
          </c:extLst>
        </c:ser>
        <c:dLbls>
          <c:dLblPos val="ctr"/>
          <c:showLegendKey val="0"/>
          <c:showVal val="1"/>
          <c:showCatName val="0"/>
          <c:showSerName val="0"/>
          <c:showPercent val="0"/>
          <c:showBubbleSize val="0"/>
        </c:dLbls>
        <c:smooth val="0"/>
        <c:axId val="188407192"/>
        <c:axId val="196264712"/>
      </c:lineChart>
      <c:catAx>
        <c:axId val="188407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96264712"/>
        <c:crosses val="autoZero"/>
        <c:auto val="1"/>
        <c:lblAlgn val="ctr"/>
        <c:lblOffset val="100"/>
        <c:noMultiLvlLbl val="0"/>
      </c:catAx>
      <c:valAx>
        <c:axId val="196264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88407192"/>
        <c:crosses val="autoZero"/>
        <c:crossBetween val="between"/>
      </c:valAx>
      <c:spPr>
        <a:noFill/>
        <a:ln>
          <a:noFill/>
        </a:ln>
        <a:effectLst/>
      </c:spPr>
    </c:plotArea>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073CE0-09C1-410B-899A-3358AE941A56}" type="datetimeFigureOut">
              <a:rPr lang="en-US" smtClean="0"/>
              <a:t>8/17/2024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EFB8D-EB5F-4F76-B5F4-88F8C6669FC9}" type="slidenum">
              <a:rPr lang="en-US" smtClean="0"/>
              <a:t>‹#›</a:t>
            </a:fld>
            <a:endParaRPr lang="en-US"/>
          </a:p>
        </p:txBody>
      </p:sp>
    </p:spTree>
    <p:extLst>
      <p:ext uri="{BB962C8B-B14F-4D97-AF65-F5344CB8AC3E}">
        <p14:creationId xmlns:p14="http://schemas.microsoft.com/office/powerpoint/2010/main" val="2470381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F1103891-E7D8-4611-B42F-EB986A194A67}" type="slidenum">
              <a:rPr lang="fa-IR" smtClean="0"/>
              <a:t>8</a:t>
            </a:fld>
            <a:endParaRPr lang="fa-IR"/>
          </a:p>
        </p:txBody>
      </p:sp>
    </p:spTree>
    <p:extLst>
      <p:ext uri="{BB962C8B-B14F-4D97-AF65-F5344CB8AC3E}">
        <p14:creationId xmlns:p14="http://schemas.microsoft.com/office/powerpoint/2010/main" val="2143500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F74AE3-4CB5-4FBA-AC64-98CE2D6908F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2196094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666679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725218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377294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12218382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A0F74AE3-4CB5-4FBA-AC64-98CE2D6908F4}" type="datetimeFigureOut">
              <a:rPr lang="en-US" smtClean="0"/>
              <a:t>8/17/2024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2005068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A0F74AE3-4CB5-4FBA-AC64-98CE2D6908F4}" type="datetimeFigureOut">
              <a:rPr lang="en-US" smtClean="0"/>
              <a:t>8/17/2024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34027258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F74AE3-4CB5-4FBA-AC64-98CE2D6908F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23755196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F74AE3-4CB5-4FBA-AC64-98CE2D6908F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16114537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www.iehe.ir</a:t>
            </a:r>
          </a:p>
        </p:txBody>
      </p:sp>
      <p:sp>
        <p:nvSpPr>
          <p:cNvPr id="5" name="Slide Number Placeholder 5"/>
          <p:cNvSpPr>
            <a:spLocks noGrp="1"/>
          </p:cNvSpPr>
          <p:nvPr>
            <p:ph type="sldNum" sz="quarter" idx="12"/>
          </p:nvPr>
        </p:nvSpPr>
        <p:spPr/>
        <p:txBody>
          <a:bodyPr/>
          <a:lstStyle>
            <a:lvl1pPr>
              <a:defRPr/>
            </a:lvl1pPr>
          </a:lstStyle>
          <a:p>
            <a:pPr>
              <a:defRPr/>
            </a:pPr>
            <a:fld id="{AA87C319-D860-421C-AB27-02B030C8B708}" type="slidenum">
              <a:rPr lang="ar-SA" altLang="en-US"/>
              <a:pPr>
                <a:defRPr/>
              </a:pPr>
              <a:t>‹#›</a:t>
            </a:fld>
            <a:endParaRPr lang="en-US" altLang="en-US"/>
          </a:p>
        </p:txBody>
      </p:sp>
    </p:spTree>
    <p:extLst>
      <p:ext uri="{BB962C8B-B14F-4D97-AF65-F5344CB8AC3E}">
        <p14:creationId xmlns:p14="http://schemas.microsoft.com/office/powerpoint/2010/main" val="3737785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F74AE3-4CB5-4FBA-AC64-98CE2D6908F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2824722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F74AE3-4CB5-4FBA-AC64-98CE2D6908F4}" type="datetimeFigureOut">
              <a:rPr lang="en-US" smtClean="0"/>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3907280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627814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F74AE3-4CB5-4FBA-AC64-98CE2D6908F4}" type="datetimeFigureOut">
              <a:rPr lang="en-US" smtClean="0"/>
              <a:t>8/17/2024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1470104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F74AE3-4CB5-4FBA-AC64-98CE2D6908F4}" type="datetimeFigureOut">
              <a:rPr lang="en-US" smtClean="0"/>
              <a:t>8/17/2024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1843523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74AE3-4CB5-4FBA-AC64-98CE2D6908F4}" type="datetimeFigureOut">
              <a:rPr lang="en-US" smtClean="0"/>
              <a:t>8/17/2024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1465796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3648465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F74AE3-4CB5-4FBA-AC64-98CE2D6908F4}" type="datetimeFigureOut">
              <a:rPr lang="en-US" smtClean="0"/>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BF4253-5268-4C78-A08D-10BB8D718064}" type="slidenum">
              <a:rPr lang="en-US" smtClean="0"/>
              <a:t>‹#›</a:t>
            </a:fld>
            <a:endParaRPr lang="en-US"/>
          </a:p>
        </p:txBody>
      </p:sp>
    </p:spTree>
    <p:extLst>
      <p:ext uri="{BB962C8B-B14F-4D97-AF65-F5344CB8AC3E}">
        <p14:creationId xmlns:p14="http://schemas.microsoft.com/office/powerpoint/2010/main" val="2226205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A0F74AE3-4CB5-4FBA-AC64-98CE2D6908F4}" type="datetimeFigureOut">
              <a:rPr lang="en-US" smtClean="0"/>
              <a:t>8/17/2024</a:t>
            </a:fld>
            <a:endParaRPr lang="en-US"/>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3BF4253-5268-4C78-A08D-10BB8D718064}" type="slidenum">
              <a:rPr lang="en-US" smtClean="0"/>
              <a:t>‹#›</a:t>
            </a:fld>
            <a:endParaRPr lang="en-US"/>
          </a:p>
        </p:txBody>
      </p:sp>
    </p:spTree>
    <p:extLst>
      <p:ext uri="{BB962C8B-B14F-4D97-AF65-F5344CB8AC3E}">
        <p14:creationId xmlns:p14="http://schemas.microsoft.com/office/powerpoint/2010/main" val="957463597"/>
      </p:ext>
    </p:extLst>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 id="2147483901" r:id="rId13"/>
    <p:sldLayoutId id="2147483902" r:id="rId14"/>
    <p:sldLayoutId id="2147483903" r:id="rId15"/>
    <p:sldLayoutId id="2147483904" r:id="rId16"/>
    <p:sldLayoutId id="2147483905" r:id="rId17"/>
    <p:sldLayoutId id="2147483906" r:id="rId18"/>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hyperlink" Target="https://www.who.int/images/default-source/departments/ntd"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28600"/>
            <a:ext cx="9753600" cy="640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62912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8" name="Rectangle 4"/>
          <p:cNvSpPr>
            <a:spLocks noGrp="1" noChangeArrowheads="1"/>
          </p:cNvSpPr>
          <p:nvPr>
            <p:ph type="ctrTitle"/>
          </p:nvPr>
        </p:nvSpPr>
        <p:spPr>
          <a:xfrm>
            <a:off x="2441178" y="777769"/>
            <a:ext cx="9144000" cy="549275"/>
          </a:xfrm>
        </p:spPr>
        <p:txBody>
          <a:bodyPr>
            <a:normAutofit/>
          </a:bodyPr>
          <a:lstStyle/>
          <a:p>
            <a:pPr algn="just" rtl="1" eaLnBrk="1" hangingPunct="1"/>
            <a:r>
              <a:rPr lang="fa-IR" altLang="en-US" sz="2800" b="1" dirty="0">
                <a:solidFill>
                  <a:srgbClr val="FF0000"/>
                </a:solidFill>
                <a:cs typeface="B Nazanin" panose="00000400000000000000" pitchFamily="2" charset="-78"/>
              </a:rPr>
              <a:t>راه های سرایت بیماری هاری به حیوان و انسان :</a:t>
            </a:r>
            <a:endParaRPr lang="en-US" altLang="en-US" sz="2800" b="1" dirty="0">
              <a:solidFill>
                <a:srgbClr val="FF0000"/>
              </a:solidFill>
              <a:cs typeface="B Nazanin" panose="00000400000000000000" pitchFamily="2" charset="-78"/>
            </a:endParaRPr>
          </a:p>
        </p:txBody>
      </p:sp>
      <p:sp>
        <p:nvSpPr>
          <p:cNvPr id="344069" name="Rectangle 5"/>
          <p:cNvSpPr>
            <a:spLocks noGrp="1" noChangeArrowheads="1"/>
          </p:cNvSpPr>
          <p:nvPr>
            <p:ph type="subTitle" idx="1"/>
          </p:nvPr>
        </p:nvSpPr>
        <p:spPr>
          <a:xfrm>
            <a:off x="406055" y="1468204"/>
            <a:ext cx="11179123" cy="4885765"/>
          </a:xfrm>
        </p:spPr>
        <p:txBody>
          <a:bodyPr rtlCol="0">
            <a:noAutofit/>
          </a:bodyPr>
          <a:lstStyle/>
          <a:p>
            <a:pPr algn="just" rtl="1">
              <a:lnSpc>
                <a:spcPct val="150000"/>
              </a:lnSpc>
              <a:defRPr/>
            </a:pPr>
            <a:r>
              <a:rPr lang="fa-IR" altLang="en-US" sz="2000" b="1" dirty="0">
                <a:solidFill>
                  <a:srgbClr val="FF0000"/>
                </a:solidFill>
                <a:cs typeface="B Nazanin" panose="00000400000000000000" pitchFamily="2" charset="-78"/>
              </a:rPr>
              <a:t> </a:t>
            </a:r>
            <a:r>
              <a:rPr lang="fa-IR" altLang="en-US" b="1" dirty="0">
                <a:solidFill>
                  <a:srgbClr val="FFFF00"/>
                </a:solidFill>
                <a:cs typeface="B Nazanin" panose="00000400000000000000" pitchFamily="2" charset="-78"/>
              </a:rPr>
              <a:t>گاز گرفتن : </a:t>
            </a:r>
            <a:r>
              <a:rPr lang="fa-IR" altLang="en-US" b="1" dirty="0">
                <a:solidFill>
                  <a:schemeClr val="tx1"/>
                </a:solidFill>
                <a:cs typeface="B Nazanin" panose="00000400000000000000" pitchFamily="2" charset="-78"/>
              </a:rPr>
              <a:t>اصلی ترین راه سرایت بیماری، گازگرفتن به وسیله حیوان هار است.</a:t>
            </a:r>
            <a:endParaRPr lang="en-US" altLang="en-US" b="1" dirty="0">
              <a:solidFill>
                <a:schemeClr val="tx1"/>
              </a:solidFill>
              <a:cs typeface="B Nazanin" panose="00000400000000000000" pitchFamily="2" charset="-78"/>
            </a:endParaRPr>
          </a:p>
          <a:p>
            <a:pPr algn="just" rtl="1">
              <a:lnSpc>
                <a:spcPct val="150000"/>
              </a:lnSpc>
              <a:defRPr/>
            </a:pPr>
            <a:r>
              <a:rPr lang="fa-IR" altLang="en-US" b="1" dirty="0">
                <a:solidFill>
                  <a:srgbClr val="FF0000"/>
                </a:solidFill>
                <a:cs typeface="B Nazanin" panose="00000400000000000000" pitchFamily="2" charset="-78"/>
              </a:rPr>
              <a:t> </a:t>
            </a:r>
            <a:r>
              <a:rPr lang="fa-IR" altLang="en-US" b="1" dirty="0">
                <a:solidFill>
                  <a:srgbClr val="FFFF00"/>
                </a:solidFill>
                <a:cs typeface="B Nazanin" panose="00000400000000000000" pitchFamily="2" charset="-78"/>
              </a:rPr>
              <a:t>پنجه کشیدن : </a:t>
            </a:r>
            <a:r>
              <a:rPr lang="fa-IR" altLang="en-US" b="1" dirty="0">
                <a:solidFill>
                  <a:schemeClr val="tx1"/>
                </a:solidFill>
                <a:cs typeface="B Nazanin" panose="00000400000000000000" pitchFamily="2" charset="-78"/>
              </a:rPr>
              <a:t>پنجه آغشته به بزاق حاوی ویروس به ویژه در گربه و گربه سانان که عادت به لیس زدن پنجه های خود دارند نیز ایجاد بیماری می کند.</a:t>
            </a:r>
          </a:p>
          <a:p>
            <a:pPr algn="just" rtl="1">
              <a:lnSpc>
                <a:spcPct val="150000"/>
              </a:lnSpc>
              <a:defRPr/>
            </a:pPr>
            <a:r>
              <a:rPr lang="fa-IR" altLang="en-US" b="1" dirty="0">
                <a:solidFill>
                  <a:srgbClr val="FFFF00"/>
                </a:solidFill>
                <a:cs typeface="B Nazanin" panose="00000400000000000000" pitchFamily="2" charset="-78"/>
              </a:rPr>
              <a:t>پوست:</a:t>
            </a:r>
            <a:r>
              <a:rPr lang="fa-IR" altLang="en-US" b="1" dirty="0">
                <a:cs typeface="B Nazanin" panose="00000400000000000000" pitchFamily="2" charset="-78"/>
              </a:rPr>
              <a:t>ﺑﯿﻤﺎري ﻫﺎري از راه پوست  ﺳﺎﻟﻢ ﻗﺎﺑﻞ ﺳﺮاﯾﺖ ﻧﯿﺴﺖ، ولی اگرکوچکترین زخم یا خراش پوستی وجود داشته باشد قابل سرایت می باشد.</a:t>
            </a:r>
          </a:p>
          <a:p>
            <a:pPr algn="just" rtl="1">
              <a:lnSpc>
                <a:spcPct val="150000"/>
              </a:lnSpc>
              <a:defRPr/>
            </a:pPr>
            <a:r>
              <a:rPr lang="fa-IR" altLang="en-US" b="1" dirty="0">
                <a:solidFill>
                  <a:srgbClr val="FFFF00"/>
                </a:solidFill>
                <a:cs typeface="B Nazanin" panose="00000400000000000000" pitchFamily="2" charset="-78"/>
              </a:rPr>
              <a:t>مخاط: </a:t>
            </a:r>
            <a:r>
              <a:rPr lang="fa-IR" altLang="en-US" b="1" dirty="0">
                <a:cs typeface="B Nazanin" panose="00000400000000000000" pitchFamily="2" charset="-78"/>
              </a:rPr>
              <a:t>از طریق لیسیدن مخاط لب ،چشم و بینی</a:t>
            </a:r>
          </a:p>
          <a:p>
            <a:pPr algn="just" rtl="1">
              <a:lnSpc>
                <a:spcPct val="150000"/>
              </a:lnSpc>
              <a:defRPr/>
            </a:pPr>
            <a:r>
              <a:rPr lang="fa-IR" altLang="en-US" b="1" dirty="0">
                <a:solidFill>
                  <a:srgbClr val="FFFF00"/>
                </a:solidFill>
                <a:cs typeface="B Nazanin" panose="00000400000000000000" pitchFamily="2" charset="-78"/>
              </a:rPr>
              <a:t>گوارشی: </a:t>
            </a:r>
            <a:r>
              <a:rPr lang="fa-IR" altLang="en-US" b="1" dirty="0">
                <a:cs typeface="B Nazanin" panose="00000400000000000000" pitchFamily="2" charset="-78"/>
              </a:rPr>
              <a:t>بعید بنظر می رسد ولی طبق دستورالعمل سازمان دامپزشکی باید از مصرف لاشه حیوان مشکوک خود داری کرد. </a:t>
            </a:r>
            <a:endParaRPr lang="en-US" altLang="en-US" b="1" dirty="0">
              <a:cs typeface="B Nazanin" panose="00000400000000000000" pitchFamily="2" charset="-78"/>
            </a:endParaRPr>
          </a:p>
        </p:txBody>
      </p:sp>
    </p:spTree>
    <p:extLst>
      <p:ext uri="{BB962C8B-B14F-4D97-AF65-F5344CB8AC3E}">
        <p14:creationId xmlns:p14="http://schemas.microsoft.com/office/powerpoint/2010/main" val="2585872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44068"/>
                                        </p:tgtEl>
                                        <p:attrNameLst>
                                          <p:attrName>style.visibility</p:attrName>
                                        </p:attrNameLst>
                                      </p:cBhvr>
                                      <p:to>
                                        <p:strVal val="visible"/>
                                      </p:to>
                                    </p:set>
                                    <p:animEffect transition="in" filter="barn(inHorizontal)">
                                      <p:cBhvr>
                                        <p:cTn id="7" dur="500"/>
                                        <p:tgtEl>
                                          <p:spTgt spid="344068"/>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344069">
                                            <p:txEl>
                                              <p:pRg st="0" end="0"/>
                                            </p:txEl>
                                          </p:spTgt>
                                        </p:tgtEl>
                                        <p:attrNameLst>
                                          <p:attrName>style.visibility</p:attrName>
                                        </p:attrNameLst>
                                      </p:cBhvr>
                                      <p:to>
                                        <p:strVal val="visible"/>
                                      </p:to>
                                    </p:set>
                                    <p:anim calcmode="lin" valueType="num">
                                      <p:cBhvr>
                                        <p:cTn id="11" dur="1000" fill="hold"/>
                                        <p:tgtEl>
                                          <p:spTgt spid="344069">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34406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344069">
                                            <p:txEl>
                                              <p:pRg st="0" end="0"/>
                                            </p:txEl>
                                          </p:spTgt>
                                        </p:tgtEl>
                                      </p:cBhvr>
                                    </p:animEffect>
                                  </p:childTnLst>
                                </p:cTn>
                              </p:par>
                            </p:childTnLst>
                          </p:cTn>
                        </p:par>
                        <p:par>
                          <p:cTn id="14" fill="hold" nodeType="afterGroup">
                            <p:stCondLst>
                              <p:cond delay="1500"/>
                            </p:stCondLst>
                            <p:childTnLst>
                              <p:par>
                                <p:cTn id="15" presetID="29" presetClass="entr" presetSubtype="0" fill="hold" grpId="0" nodeType="afterEffect">
                                  <p:stCondLst>
                                    <p:cond delay="0"/>
                                  </p:stCondLst>
                                  <p:childTnLst>
                                    <p:set>
                                      <p:cBhvr>
                                        <p:cTn id="16" dur="1" fill="hold">
                                          <p:stCondLst>
                                            <p:cond delay="0"/>
                                          </p:stCondLst>
                                        </p:cTn>
                                        <p:tgtEl>
                                          <p:spTgt spid="344069">
                                            <p:txEl>
                                              <p:pRg st="1" end="1"/>
                                            </p:txEl>
                                          </p:spTgt>
                                        </p:tgtEl>
                                        <p:attrNameLst>
                                          <p:attrName>style.visibility</p:attrName>
                                        </p:attrNameLst>
                                      </p:cBhvr>
                                      <p:to>
                                        <p:strVal val="visible"/>
                                      </p:to>
                                    </p:set>
                                    <p:anim calcmode="lin" valueType="num">
                                      <p:cBhvr>
                                        <p:cTn id="17" dur="1000" fill="hold"/>
                                        <p:tgtEl>
                                          <p:spTgt spid="344069">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4406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44069">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44069">
                                            <p:txEl>
                                              <p:pRg st="2" end="2"/>
                                            </p:txEl>
                                          </p:spTgt>
                                        </p:tgtEl>
                                        <p:attrNameLst>
                                          <p:attrName>style.visibility</p:attrName>
                                        </p:attrNameLst>
                                      </p:cBhvr>
                                      <p:to>
                                        <p:strVal val="visible"/>
                                      </p:to>
                                    </p:set>
                                    <p:anim calcmode="lin" valueType="num">
                                      <p:cBhvr>
                                        <p:cTn id="24" dur="1000" fill="hold"/>
                                        <p:tgtEl>
                                          <p:spTgt spid="344069">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34406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4406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344069">
                                            <p:txEl>
                                              <p:pRg st="3" end="3"/>
                                            </p:txEl>
                                          </p:spTgt>
                                        </p:tgtEl>
                                        <p:attrNameLst>
                                          <p:attrName>style.visibility</p:attrName>
                                        </p:attrNameLst>
                                      </p:cBhvr>
                                      <p:to>
                                        <p:strVal val="visible"/>
                                      </p:to>
                                    </p:set>
                                    <p:anim calcmode="lin" valueType="num">
                                      <p:cBhvr>
                                        <p:cTn id="31" dur="1000" fill="hold"/>
                                        <p:tgtEl>
                                          <p:spTgt spid="344069">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34406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4406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344069">
                                            <p:txEl>
                                              <p:pRg st="4" end="4"/>
                                            </p:txEl>
                                          </p:spTgt>
                                        </p:tgtEl>
                                        <p:attrNameLst>
                                          <p:attrName>style.visibility</p:attrName>
                                        </p:attrNameLst>
                                      </p:cBhvr>
                                      <p:to>
                                        <p:strVal val="visible"/>
                                      </p:to>
                                    </p:set>
                                    <p:anim calcmode="lin" valueType="num">
                                      <p:cBhvr>
                                        <p:cTn id="38" dur="1000" fill="hold"/>
                                        <p:tgtEl>
                                          <p:spTgt spid="344069">
                                            <p:txEl>
                                              <p:pRg st="4" end="4"/>
                                            </p:txEl>
                                          </p:spTgt>
                                        </p:tgtEl>
                                        <p:attrNameLst>
                                          <p:attrName>ppt_x</p:attrName>
                                        </p:attrNameLst>
                                      </p:cBhvr>
                                      <p:tavLst>
                                        <p:tav tm="0">
                                          <p:val>
                                            <p:strVal val="#ppt_x-.2"/>
                                          </p:val>
                                        </p:tav>
                                        <p:tav tm="100000">
                                          <p:val>
                                            <p:strVal val="#ppt_x"/>
                                          </p:val>
                                        </p:tav>
                                      </p:tavLst>
                                    </p:anim>
                                    <p:anim calcmode="lin" valueType="num">
                                      <p:cBhvr>
                                        <p:cTn id="39" dur="1000" fill="hold"/>
                                        <p:tgtEl>
                                          <p:spTgt spid="34406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440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p:bldP spid="34406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3245" y="380735"/>
            <a:ext cx="5129907" cy="733113"/>
          </a:xfrm>
        </p:spPr>
        <p:txBody>
          <a:bodyPr>
            <a:noAutofit/>
          </a:bodyPr>
          <a:lstStyle/>
          <a:p>
            <a:pPr algn="just" rtl="1"/>
            <a:r>
              <a:rPr lang="fa-IR" sz="2800" b="1" dirty="0">
                <a:solidFill>
                  <a:srgbClr val="FF0000"/>
                </a:solidFill>
                <a:cs typeface="B Nazanin" panose="00000400000000000000" pitchFamily="2" charset="-78"/>
              </a:rPr>
              <a:t>خطر انتقال هاری (ادامه</a:t>
            </a:r>
            <a:r>
              <a:rPr lang="fa-IR" sz="2800" b="1" dirty="0" smtClean="0">
                <a:solidFill>
                  <a:srgbClr val="FF0000"/>
                </a:solidFill>
                <a:cs typeface="B Nazanin" panose="00000400000000000000" pitchFamily="2" charset="-78"/>
              </a:rPr>
              <a:t>):</a:t>
            </a:r>
            <a:endParaRPr lang="en-US" sz="28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1609733" y="1004047"/>
            <a:ext cx="9372032" cy="5106661"/>
          </a:xfrm>
          <a:prstGeom prst="rect">
            <a:avLst/>
          </a:prstGeom>
        </p:spPr>
        <p:txBody>
          <a:bodyPr>
            <a:normAutofit fontScale="92500" lnSpcReduction="10000"/>
          </a:bodyPr>
          <a:lstStyle/>
          <a:p>
            <a:pPr algn="r" rtl="1">
              <a:lnSpc>
                <a:spcPct val="200000"/>
              </a:lnSpc>
              <a:buFont typeface="Wingdings" panose="05000000000000000000" pitchFamily="2" charset="2"/>
              <a:buChar char="v"/>
            </a:pPr>
            <a:r>
              <a:rPr lang="fa-IR" sz="2200" b="1" dirty="0">
                <a:cs typeface="B Nazanin" panose="00000400000000000000" pitchFamily="2" charset="-78"/>
              </a:rPr>
              <a:t>عفونت هاری در جوندگان بسیار نادر است .</a:t>
            </a:r>
          </a:p>
          <a:p>
            <a:pPr algn="r" rtl="1">
              <a:lnSpc>
                <a:spcPct val="200000"/>
              </a:lnSpc>
              <a:buFont typeface="Wingdings" panose="05000000000000000000" pitchFamily="2" charset="2"/>
              <a:buChar char="v"/>
            </a:pPr>
            <a:r>
              <a:rPr lang="fa-IR" sz="2200" b="1" dirty="0">
                <a:cs typeface="B Nazanin" panose="00000400000000000000" pitchFamily="2" charset="-78"/>
              </a:rPr>
              <a:t>تا بحال مورد انسانی مبتلا به هاری به دنبال گزش جوندگان گزارش نشده است.</a:t>
            </a:r>
          </a:p>
          <a:p>
            <a:pPr algn="r" rtl="1">
              <a:lnSpc>
                <a:spcPct val="200000"/>
              </a:lnSpc>
              <a:buFont typeface="Wingdings" panose="05000000000000000000" pitchFamily="2" charset="2"/>
              <a:buChar char="v"/>
            </a:pPr>
            <a:r>
              <a:rPr lang="fa-IR" sz="2600" b="1" dirty="0">
                <a:solidFill>
                  <a:srgbClr val="FF0000"/>
                </a:solidFill>
                <a:cs typeface="B Nazanin" panose="00000400000000000000" pitchFamily="2" charset="-78"/>
              </a:rPr>
              <a:t>انتقال انسان به انسان</a:t>
            </a:r>
          </a:p>
          <a:p>
            <a:pPr algn="r" rtl="1">
              <a:lnSpc>
                <a:spcPct val="200000"/>
              </a:lnSpc>
              <a:buFont typeface="Wingdings" panose="05000000000000000000" pitchFamily="2" charset="2"/>
              <a:buChar char="v"/>
            </a:pPr>
            <a:r>
              <a:rPr lang="fa-IR" sz="2200" dirty="0">
                <a:cs typeface="B Titr" panose="00000700000000000000" pitchFamily="2" charset="-78"/>
              </a:rPr>
              <a:t>و</a:t>
            </a:r>
            <a:r>
              <a:rPr lang="fa-IR" sz="2200" b="1" dirty="0">
                <a:cs typeface="B Nazanin" panose="00000400000000000000" pitchFamily="2" charset="-78"/>
              </a:rPr>
              <a:t>یروس هاری از بزاق، اشک، ادرار و بافت عصبی افراد مبتلا به هاری جدا شده است.</a:t>
            </a:r>
          </a:p>
          <a:p>
            <a:pPr algn="r" rtl="1">
              <a:lnSpc>
                <a:spcPct val="200000"/>
              </a:lnSpc>
              <a:buFont typeface="Wingdings" panose="05000000000000000000" pitchFamily="2" charset="2"/>
              <a:buChar char="v"/>
            </a:pPr>
            <a:r>
              <a:rPr lang="fa-IR" sz="2200" b="1" dirty="0">
                <a:cs typeface="B Nazanin" panose="00000400000000000000" pitchFamily="2" charset="-78"/>
              </a:rPr>
              <a:t>از نظر تئوری تماس با آن ها می تواند بیماری را منتقل کند.</a:t>
            </a:r>
          </a:p>
          <a:p>
            <a:pPr algn="r" rtl="1">
              <a:lnSpc>
                <a:spcPct val="200000"/>
              </a:lnSpc>
              <a:buFont typeface="Wingdings" panose="05000000000000000000" pitchFamily="2" charset="2"/>
              <a:buChar char="v"/>
            </a:pPr>
            <a:r>
              <a:rPr lang="fa-IR" sz="2200" b="1" dirty="0">
                <a:cs typeface="B Nazanin" panose="00000400000000000000" pitchFamily="2" charset="-78"/>
              </a:rPr>
              <a:t>ویروس هاری در خون وجود ندارد.</a:t>
            </a:r>
          </a:p>
          <a:p>
            <a:pPr algn="r" rtl="1">
              <a:lnSpc>
                <a:spcPct val="200000"/>
              </a:lnSpc>
              <a:buFont typeface="Wingdings" panose="05000000000000000000" pitchFamily="2" charset="2"/>
              <a:buChar char="v"/>
            </a:pPr>
            <a:r>
              <a:rPr lang="fa-IR" sz="2200" b="1" dirty="0">
                <a:cs typeface="B Nazanin" panose="00000400000000000000" pitchFamily="2" charset="-78"/>
              </a:rPr>
              <a:t>انتقال انسان به انسان بسیار نادر است.</a:t>
            </a:r>
          </a:p>
        </p:txBody>
      </p:sp>
    </p:spTree>
    <p:extLst>
      <p:ext uri="{BB962C8B-B14F-4D97-AF65-F5344CB8AC3E}">
        <p14:creationId xmlns:p14="http://schemas.microsoft.com/office/powerpoint/2010/main" val="128997699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1929" y="815598"/>
            <a:ext cx="10313830" cy="669287"/>
          </a:xfrm>
        </p:spPr>
        <p:txBody>
          <a:bodyPr>
            <a:noAutofit/>
          </a:bodyPr>
          <a:lstStyle/>
          <a:p>
            <a:pPr algn="r"/>
            <a:r>
              <a:rPr lang="fa-IR" sz="2800" b="1" dirty="0">
                <a:solidFill>
                  <a:srgbClr val="FF0000"/>
                </a:solidFill>
                <a:cs typeface="B Nazanin" panose="00000400000000000000" pitchFamily="2" charset="-78"/>
              </a:rPr>
              <a:t>خطر انتقال هاری (ادامه)</a:t>
            </a:r>
            <a:endParaRPr lang="en-US" sz="28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564775" y="1484885"/>
            <a:ext cx="10688139" cy="5199856"/>
          </a:xfrm>
          <a:prstGeom prst="rect">
            <a:avLst/>
          </a:prstGeom>
        </p:spPr>
        <p:txBody>
          <a:bodyPr>
            <a:normAutofit/>
          </a:bodyPr>
          <a:lstStyle/>
          <a:p>
            <a:pPr algn="just" rtl="1">
              <a:lnSpc>
                <a:spcPct val="200000"/>
              </a:lnSpc>
            </a:pPr>
            <a:r>
              <a:rPr lang="fa-IR" sz="2400" b="1" dirty="0">
                <a:cs typeface="B Nazanin" panose="00000400000000000000" pitchFamily="2" charset="-78"/>
              </a:rPr>
              <a:t>تنها راه انتقال انسان به انسان از طریق پیوند بافت یا پیوند عضو می باشد و یک مورد انتقال مادر به نوزاد گزارش شده است</a:t>
            </a:r>
            <a:r>
              <a:rPr lang="en-US" sz="2400" b="1" dirty="0">
                <a:cs typeface="B Nazanin" panose="00000400000000000000" pitchFamily="2" charset="-78"/>
              </a:rPr>
              <a:t>.</a:t>
            </a:r>
            <a:endParaRPr lang="fa-IR" sz="2400" b="1" dirty="0">
              <a:cs typeface="B Nazanin" panose="00000400000000000000" pitchFamily="2" charset="-78"/>
            </a:endParaRPr>
          </a:p>
          <a:p>
            <a:pPr algn="just" rtl="1">
              <a:lnSpc>
                <a:spcPct val="200000"/>
              </a:lnSpc>
            </a:pPr>
            <a:r>
              <a:rPr lang="fa-IR" sz="2400" b="1" dirty="0">
                <a:cs typeface="B Nazanin" panose="00000400000000000000" pitchFamily="2" charset="-78"/>
              </a:rPr>
              <a:t>ویروس تا بحال از شیرگاو مبتلا به هاری جدا نشده است و موردی پس از مصرف شیر خام ثابت نشده است</a:t>
            </a:r>
            <a:r>
              <a:rPr lang="en-US" sz="2400" b="1" dirty="0">
                <a:cs typeface="B Nazanin" panose="00000400000000000000" pitchFamily="2" charset="-78"/>
              </a:rPr>
              <a:t>.</a:t>
            </a:r>
            <a:endParaRPr lang="fa-IR" sz="2400" b="1" dirty="0">
              <a:cs typeface="B Nazanin" panose="00000400000000000000" pitchFamily="2" charset="-78"/>
            </a:endParaRPr>
          </a:p>
        </p:txBody>
      </p:sp>
    </p:spTree>
    <p:extLst>
      <p:ext uri="{BB962C8B-B14F-4D97-AF65-F5344CB8AC3E}">
        <p14:creationId xmlns:p14="http://schemas.microsoft.com/office/powerpoint/2010/main" val="837171414"/>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0DA39-705D-427E-9913-944CF5CBD294}"/>
              </a:ext>
            </a:extLst>
          </p:cNvPr>
          <p:cNvSpPr>
            <a:spLocks noGrp="1"/>
          </p:cNvSpPr>
          <p:nvPr>
            <p:ph type="title"/>
          </p:nvPr>
        </p:nvSpPr>
        <p:spPr>
          <a:xfrm>
            <a:off x="546696" y="260432"/>
            <a:ext cx="10532752" cy="1326321"/>
          </a:xfrm>
        </p:spPr>
        <p:txBody>
          <a:bodyPr>
            <a:normAutofit/>
          </a:bodyPr>
          <a:lstStyle/>
          <a:p>
            <a:pPr algn="just" rtl="1"/>
            <a:r>
              <a:rPr lang="fa-IR" sz="2800" dirty="0">
                <a:solidFill>
                  <a:srgbClr val="FF0000"/>
                </a:solidFill>
                <a:cs typeface="B Nazanin" panose="00000400000000000000" pitchFamily="2" charset="-78"/>
              </a:rPr>
              <a:t>علایم بیماری در حیوان:</a:t>
            </a:r>
            <a:endParaRPr lang="en-US" sz="28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5A9AF4AA-218F-452F-9D46-706884C55FFA}"/>
              </a:ext>
            </a:extLst>
          </p:cNvPr>
          <p:cNvSpPr>
            <a:spLocks noGrp="1"/>
          </p:cNvSpPr>
          <p:nvPr>
            <p:ph idx="1"/>
          </p:nvPr>
        </p:nvSpPr>
        <p:spPr>
          <a:xfrm>
            <a:off x="546696" y="1272853"/>
            <a:ext cx="10532752" cy="4295433"/>
          </a:xfrm>
        </p:spPr>
        <p:txBody>
          <a:bodyPr>
            <a:noAutofit/>
          </a:bodyPr>
          <a:lstStyle/>
          <a:p>
            <a:pPr algn="just" rtl="1">
              <a:lnSpc>
                <a:spcPct val="150000"/>
              </a:lnSpc>
              <a:buFont typeface="Wingdings" panose="05000000000000000000" pitchFamily="2" charset="2"/>
              <a:buChar char="q"/>
            </a:pPr>
            <a:r>
              <a:rPr lang="fa-IR" sz="2400" dirty="0">
                <a:cs typeface="B Nazanin" panose="00000400000000000000" pitchFamily="2" charset="-78"/>
              </a:rPr>
              <a:t>دوره کمون  ﯾﺎ </a:t>
            </a:r>
            <a:r>
              <a:rPr lang="fa-IR" sz="2400" dirty="0" smtClean="0">
                <a:cs typeface="B Nazanin" panose="00000400000000000000" pitchFamily="2" charset="-78"/>
              </a:rPr>
              <a:t>نهفتگی </a:t>
            </a:r>
            <a:r>
              <a:rPr lang="fa-IR" sz="2400" dirty="0">
                <a:cs typeface="B Nazanin" panose="00000400000000000000" pitchFamily="2" charset="-78"/>
              </a:rPr>
              <a:t>در </a:t>
            </a:r>
            <a:r>
              <a:rPr lang="fa-IR" sz="2400" dirty="0" smtClean="0">
                <a:cs typeface="B Nazanin" panose="00000400000000000000" pitchFamily="2" charset="-78"/>
              </a:rPr>
              <a:t>سگ </a:t>
            </a:r>
            <a:r>
              <a:rPr lang="fa-IR" sz="2400" dirty="0">
                <a:cs typeface="B Nazanin" panose="00000400000000000000" pitchFamily="2" charset="-78"/>
              </a:rPr>
              <a:t>و گربه2ﺗﺎ3ﻫﻔﺘﻪ و گاهی چند ماه اﺳﺖ.</a:t>
            </a:r>
          </a:p>
          <a:p>
            <a:pPr algn="just" rtl="1">
              <a:lnSpc>
                <a:spcPct val="150000"/>
              </a:lnSpc>
              <a:buFont typeface="Wingdings" panose="05000000000000000000" pitchFamily="2" charset="2"/>
              <a:buChar char="q"/>
            </a:pPr>
            <a:r>
              <a:rPr lang="fa-IR" sz="2400" dirty="0">
                <a:cs typeface="B Nazanin" panose="00000400000000000000" pitchFamily="2" charset="-78"/>
              </a:rPr>
              <a:t>مهم ترین  ﻋﻼﯾﻢ،ﺗﻐﯿﯿﺮ در رﻓﺘﺎر و ﻋﺎدات ﺣﯿﻮان میﺑﺎﺷﺪ، به گونه ای که بعضی مواقع حتی ممکن است حیوان بیش </a:t>
            </a:r>
            <a:r>
              <a:rPr lang="fa-IR" sz="2400" dirty="0" smtClean="0">
                <a:cs typeface="B Nazanin" panose="00000400000000000000" pitchFamily="2" charset="-78"/>
              </a:rPr>
              <a:t>ازاندازه به صاحب خود انس بگیرد به گوشه ای پناه می برد و بالاخره دراثر فلج اندامی و دستگاه تنفسی  تلف می شود.</a:t>
            </a:r>
            <a:endParaRPr lang="fa-IR" sz="2400" dirty="0">
              <a:cs typeface="B Nazanin" panose="00000400000000000000" pitchFamily="2" charset="-78"/>
            </a:endParaRPr>
          </a:p>
          <a:p>
            <a:pPr algn="just" rtl="1">
              <a:lnSpc>
                <a:spcPct val="150000"/>
              </a:lnSpc>
              <a:buFont typeface="Wingdings" panose="05000000000000000000" pitchFamily="2" charset="2"/>
              <a:buChar char="q"/>
            </a:pPr>
            <a:r>
              <a:rPr lang="fa-IR" sz="2400" dirty="0" smtClean="0">
                <a:cs typeface="B Nazanin" panose="00000400000000000000" pitchFamily="2" charset="-78"/>
              </a:rPr>
              <a:t>و </a:t>
            </a:r>
            <a:r>
              <a:rPr lang="fa-IR" sz="2400" dirty="0">
                <a:cs typeface="B Nazanin" panose="00000400000000000000" pitchFamily="2" charset="-78"/>
              </a:rPr>
              <a:t>دربیشتر مواقع ﺣﯿﻮان،ﻣﻀﻄﺮب وﺑﻪ ﺗﺪرﯾﺞﺑﻪ ﺻﻮرت </a:t>
            </a:r>
            <a:r>
              <a:rPr lang="fa-IR" sz="2400" dirty="0" smtClean="0">
                <a:cs typeface="B Nazanin" panose="00000400000000000000" pitchFamily="2" charset="-78"/>
              </a:rPr>
              <a:t>وحشی </a:t>
            </a:r>
            <a:r>
              <a:rPr lang="fa-IR" sz="2400" dirty="0">
                <a:cs typeface="B Nazanin" panose="00000400000000000000" pitchFamily="2" charset="-78"/>
              </a:rPr>
              <a:t>ودرنده و به هرکس و هرحیوان که سرراه او باشد حمله میکند،کف از دهانش سرازیر شده و بعلت عدم امکان بلع براثر گرسنگی ، تشنگی و سرانجام فلج دستگاه تنفسی تلف می شود.</a:t>
            </a:r>
          </a:p>
          <a:p>
            <a:pPr algn="just" rtl="1">
              <a:lnSpc>
                <a:spcPct val="150000"/>
              </a:lnSpc>
            </a:pPr>
            <a:endParaRPr lang="en-US" sz="2400" dirty="0"/>
          </a:p>
        </p:txBody>
      </p:sp>
    </p:spTree>
    <p:extLst>
      <p:ext uri="{BB962C8B-B14F-4D97-AF65-F5344CB8AC3E}">
        <p14:creationId xmlns:p14="http://schemas.microsoft.com/office/powerpoint/2010/main" val="2294760738"/>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E1239-9C48-42B0-BEE5-22DFF52E0752}"/>
              </a:ext>
            </a:extLst>
          </p:cNvPr>
          <p:cNvSpPr>
            <a:spLocks noGrp="1"/>
          </p:cNvSpPr>
          <p:nvPr>
            <p:ph type="title"/>
          </p:nvPr>
        </p:nvSpPr>
        <p:spPr>
          <a:xfrm>
            <a:off x="913795" y="350293"/>
            <a:ext cx="10353761" cy="1326321"/>
          </a:xfrm>
        </p:spPr>
        <p:txBody>
          <a:bodyPr/>
          <a:lstStyle/>
          <a:p>
            <a:pPr algn="just" rtl="1"/>
            <a:r>
              <a:rPr lang="fa-IR" dirty="0">
                <a:solidFill>
                  <a:srgbClr val="FF0000"/>
                </a:solidFill>
                <a:cs typeface="B Titr" panose="00000700000000000000" pitchFamily="2" charset="-78"/>
              </a:rPr>
              <a:t>ﻋﻼﯾﻢ ﺑﯿﻤﺎري دراﻧﺴﺎن:</a:t>
            </a:r>
            <a:endParaRPr lang="en-US" dirty="0">
              <a:solidFill>
                <a:srgbClr val="FF0000"/>
              </a:solidFill>
              <a:cs typeface="B Titr" panose="00000700000000000000" pitchFamily="2" charset="-78"/>
            </a:endParaRPr>
          </a:p>
        </p:txBody>
      </p:sp>
      <p:sp>
        <p:nvSpPr>
          <p:cNvPr id="3" name="Content Placeholder 2">
            <a:extLst>
              <a:ext uri="{FF2B5EF4-FFF2-40B4-BE49-F238E27FC236}">
                <a16:creationId xmlns:a16="http://schemas.microsoft.com/office/drawing/2014/main" id="{511D34E7-D12F-4982-9DBB-508866A0A64F}"/>
              </a:ext>
            </a:extLst>
          </p:cNvPr>
          <p:cNvSpPr>
            <a:spLocks noGrp="1"/>
          </p:cNvSpPr>
          <p:nvPr>
            <p:ph idx="1"/>
          </p:nvPr>
        </p:nvSpPr>
        <p:spPr>
          <a:xfrm>
            <a:off x="913794" y="1413809"/>
            <a:ext cx="10353762" cy="4604853"/>
          </a:xfrm>
        </p:spPr>
        <p:txBody>
          <a:bodyPr>
            <a:noAutofit/>
          </a:bodyPr>
          <a:lstStyle/>
          <a:p>
            <a:pPr algn="just" rtl="1"/>
            <a:r>
              <a:rPr lang="fa-IR" dirty="0" smtClean="0">
                <a:cs typeface="B Nazanin" panose="00000400000000000000" pitchFamily="2" charset="-78"/>
              </a:rPr>
              <a:t>دوره نهفتگی در </a:t>
            </a:r>
            <a:r>
              <a:rPr lang="fa-IR" dirty="0">
                <a:cs typeface="B Nazanin" panose="00000400000000000000" pitchFamily="2" charset="-78"/>
              </a:rPr>
              <a:t>اﻧﺴﺎن ﻣﻌﻤﻮﻻ ً ﺑﯿﻦ2ﺗﺎ8ﻫﻔﺘﻪ و گاهی کمتر از5روز و ﺑﻪ ﻃﻮر ﻧﺎدر ﺗﺎ </a:t>
            </a:r>
            <a:r>
              <a:rPr lang="fa-IR" dirty="0" smtClean="0">
                <a:cs typeface="B Nazanin" panose="00000400000000000000" pitchFamily="2" charset="-78"/>
              </a:rPr>
              <a:t>یک </a:t>
            </a:r>
            <a:r>
              <a:rPr lang="fa-IR" dirty="0">
                <a:cs typeface="B Nazanin" panose="00000400000000000000" pitchFamily="2" charset="-78"/>
              </a:rPr>
              <a:t>ﺴﺎل وبیشترنیز دیده می شود. </a:t>
            </a:r>
          </a:p>
          <a:p>
            <a:pPr algn="just" rtl="1"/>
            <a:r>
              <a:rPr lang="fa-IR" dirty="0">
                <a:cs typeface="B Nazanin" panose="00000400000000000000" pitchFamily="2" charset="-78"/>
              </a:rPr>
              <a:t>علایم مقدماتی:2الی 3روز قبل از شروع علائم اصلی رخ می دهد افسردگی ،بیقراری ،خستگی ،بی اشتهایی،تف اندازی،سوزش و خارش و گاهی درد در محل گزش </a:t>
            </a:r>
          </a:p>
          <a:p>
            <a:pPr algn="just" rtl="1"/>
            <a:r>
              <a:rPr lang="fa-IR" dirty="0">
                <a:cs typeface="B Nazanin" panose="00000400000000000000" pitchFamily="2" charset="-78"/>
              </a:rPr>
              <a:t>پس  از اﯾﻦ دوره اﻧﺴﺎنﻧﺴﺒﺖﺑﻪ ﺗﻤﺎم محرک های  ﻓﯿﺰﯾکی، ﺷﯿﻤﯿﺎیی، حسی و بویایی واکنش نشان می دهد.کوچکترین صدا یا نور او را بشدت متشنج می کند و خود را به در ودیوار می زند،اطراف دهان او را کف می پوشاند .</a:t>
            </a:r>
          </a:p>
          <a:p>
            <a:pPr algn="just" rtl="1"/>
            <a:r>
              <a:rPr lang="fa-IR" dirty="0">
                <a:cs typeface="B Nazanin" panose="00000400000000000000" pitchFamily="2" charset="-78"/>
              </a:rPr>
              <a:t>ﺑﯿﻤﺎر ﻋﻄﺶ ﻓﺮاوان دارد، ولیﺑﻪ ﻋﻠﺖ اﻧﻘﺒﺎض ﻋﻀﻼت گلو ﻗﺎدر ﺑﻪ نوشیدن آب نمی باشد و بادیدن یا شنیدن صدای آب به شدت </a:t>
            </a:r>
          </a:p>
          <a:p>
            <a:pPr algn="just" rtl="1"/>
            <a:r>
              <a:rPr lang="fa-IR" dirty="0" smtClean="0">
                <a:cs typeface="B Nazanin" panose="00000400000000000000" pitchFamily="2" charset="-78"/>
              </a:rPr>
              <a:t>تحریک میﺷﻮد </a:t>
            </a:r>
            <a:r>
              <a:rPr lang="fa-IR" dirty="0">
                <a:cs typeface="B Nazanin" panose="00000400000000000000" pitchFamily="2" charset="-78"/>
              </a:rPr>
              <a:t>و همچنین  ﻋﺒﻮر ﻫﻮا ﻧﯿﺰ از روي ﺻﻮرت ﺑﺎﻋﺚ تحریک بیمار می شود.</a:t>
            </a:r>
          </a:p>
          <a:p>
            <a:pPr algn="just" rtl="1"/>
            <a:r>
              <a:rPr lang="fa-IR" dirty="0">
                <a:cs typeface="B Nazanin" panose="00000400000000000000" pitchFamily="2" charset="-78"/>
              </a:rPr>
              <a:t>پس از آن ﺑﯿﻤﺎرﺑﻪ کما رﻓﺘﻪ و </a:t>
            </a:r>
            <a:r>
              <a:rPr lang="fa-IR" dirty="0" smtClean="0">
                <a:cs typeface="B Nazanin" panose="00000400000000000000" pitchFamily="2" charset="-78"/>
              </a:rPr>
              <a:t>پس </a:t>
            </a:r>
            <a:r>
              <a:rPr lang="fa-IR" dirty="0">
                <a:cs typeface="B Nazanin" panose="00000400000000000000" pitchFamily="2" charset="-78"/>
              </a:rPr>
              <a:t>از چند روز،ﺑﺮ اﺛﺮ اﻧﻘﺒﺎﺿﺎت ﺷﺪﯾﺪ ﻋﻀﻠﻪ ﻗﻠﺐ و ﻓﻠﺞ </a:t>
            </a:r>
            <a:r>
              <a:rPr lang="fa-IR" dirty="0" smtClean="0">
                <a:cs typeface="B Nazanin" panose="00000400000000000000" pitchFamily="2" charset="-78"/>
              </a:rPr>
              <a:t>دستگاه تنفسی </a:t>
            </a:r>
            <a:r>
              <a:rPr lang="fa-IR" dirty="0">
                <a:cs typeface="B Nazanin" panose="00000400000000000000" pitchFamily="2" charset="-78"/>
              </a:rPr>
              <a:t>ﻓﻮت </a:t>
            </a:r>
            <a:r>
              <a:rPr lang="fa-IR" dirty="0" smtClean="0">
                <a:cs typeface="B Nazanin" panose="00000400000000000000" pitchFamily="2" charset="-78"/>
              </a:rPr>
              <a:t>می </a:t>
            </a:r>
            <a:r>
              <a:rPr lang="fa-IR" dirty="0">
                <a:cs typeface="B Nazanin" panose="00000400000000000000" pitchFamily="2" charset="-78"/>
              </a:rPr>
              <a:t>ﻧﻤﺎﯾﺪ.</a:t>
            </a:r>
          </a:p>
        </p:txBody>
      </p:sp>
    </p:spTree>
    <p:extLst>
      <p:ext uri="{BB962C8B-B14F-4D97-AF65-F5344CB8AC3E}">
        <p14:creationId xmlns:p14="http://schemas.microsoft.com/office/powerpoint/2010/main" val="3832042593"/>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01404" y="520355"/>
            <a:ext cx="11044518" cy="6190003"/>
          </a:xfrm>
        </p:spPr>
        <p:txBody>
          <a:bodyPr>
            <a:normAutofit/>
          </a:bodyPr>
          <a:lstStyle/>
          <a:p>
            <a:pPr marL="342900" indent="-342900" algn="r" rtl="1">
              <a:lnSpc>
                <a:spcPct val="180000"/>
              </a:lnSpc>
              <a:buFont typeface="Wingdings" panose="05000000000000000000" pitchFamily="2" charset="2"/>
              <a:buChar char="q"/>
            </a:pPr>
            <a:r>
              <a:rPr lang="fa-IR" altLang="en-US" sz="2400" b="1" dirty="0">
                <a:solidFill>
                  <a:srgbClr val="FF0000"/>
                </a:solidFill>
                <a:ea typeface="Times New Roman (Arabic)" panose="02020603050405020304" pitchFamily="18" charset="0"/>
                <a:cs typeface="B Nazanin" panose="00000400000000000000" pitchFamily="2" charset="-78"/>
              </a:rPr>
              <a:t>اقدامات لازم</a:t>
            </a:r>
            <a:r>
              <a:rPr lang="en-US" altLang="en-US" sz="2400" b="1" dirty="0">
                <a:solidFill>
                  <a:srgbClr val="FF0000"/>
                </a:solidFill>
                <a:ea typeface="Times New Roman (Arabic)" panose="02020603050405020304" pitchFamily="18" charset="0"/>
                <a:cs typeface="B Nazanin" panose="00000400000000000000" pitchFamily="2" charset="-78"/>
              </a:rPr>
              <a:t> </a:t>
            </a:r>
            <a:r>
              <a:rPr lang="fa-IR" altLang="en-US" sz="2400" b="1" dirty="0">
                <a:solidFill>
                  <a:srgbClr val="FF0000"/>
                </a:solidFill>
                <a:ea typeface="Times New Roman (Arabic)" panose="02020603050405020304" pitchFamily="18" charset="0"/>
                <a:cs typeface="B Nazanin" panose="00000400000000000000" pitchFamily="2" charset="-78"/>
              </a:rPr>
              <a:t>پس از گزش </a:t>
            </a:r>
            <a:r>
              <a:rPr lang="ar-SA" altLang="en-US" sz="2400" b="1" dirty="0">
                <a:solidFill>
                  <a:srgbClr val="FF0000"/>
                </a:solidFill>
                <a:ea typeface="Times New Roman (Arabic)" panose="02020603050405020304" pitchFamily="18" charset="0"/>
                <a:cs typeface="B Nazanin" panose="00000400000000000000" pitchFamily="2" charset="-78"/>
              </a:rPr>
              <a:t>:</a:t>
            </a:r>
            <a:r>
              <a:rPr lang="ar-SA" altLang="en-US" sz="2400" dirty="0">
                <a:solidFill>
                  <a:srgbClr val="FF0000"/>
                </a:solidFill>
                <a:ea typeface="Times New Roman (Arabic)" panose="02020603050405020304" pitchFamily="18" charset="0"/>
                <a:cs typeface="2  Titr" panose="00000700000000000000" pitchFamily="2" charset="-78"/>
              </a:rPr>
              <a:t/>
            </a:r>
            <a:br>
              <a:rPr lang="ar-SA" altLang="en-US" sz="2400" dirty="0">
                <a:solidFill>
                  <a:srgbClr val="FF0000"/>
                </a:solidFill>
                <a:ea typeface="Times New Roman (Arabic)" panose="02020603050405020304" pitchFamily="18" charset="0"/>
                <a:cs typeface="2  Titr" panose="00000700000000000000" pitchFamily="2" charset="-78"/>
              </a:rPr>
            </a:br>
            <a:r>
              <a:rPr lang="fa-IR" altLang="en-US" sz="2000" b="1" dirty="0">
                <a:solidFill>
                  <a:schemeClr val="tx1"/>
                </a:solidFill>
                <a:ea typeface="Times New Roman (Arabic)" panose="02020603050405020304" pitchFamily="18" charset="0"/>
                <a:cs typeface="B Nazanin" panose="00000400000000000000" pitchFamily="2" charset="-78"/>
              </a:rPr>
              <a:t>1- مهم ترین اقدام </a:t>
            </a:r>
            <a:r>
              <a:rPr lang="ar-SA" altLang="en-US" sz="2000" b="1" dirty="0">
                <a:solidFill>
                  <a:schemeClr val="tx1"/>
                </a:solidFill>
                <a:ea typeface="Times New Roman (Arabic)" panose="02020603050405020304" pitchFamily="18" charset="0"/>
                <a:cs typeface="B Nazanin" panose="00000400000000000000" pitchFamily="2" charset="-78"/>
              </a:rPr>
              <a:t>از بين بردن و خارج كردن ويروس از محل زخم</a:t>
            </a:r>
            <a:r>
              <a:rPr lang="fa-IR" altLang="en-US" sz="2000" b="1" dirty="0">
                <a:solidFill>
                  <a:schemeClr val="tx1"/>
                </a:solidFill>
                <a:ea typeface="Times New Roman (Arabic)" panose="02020603050405020304" pitchFamily="18" charset="0"/>
                <a:cs typeface="B Nazanin" panose="00000400000000000000" pitchFamily="2" charset="-78"/>
              </a:rPr>
              <a:t> با آب و صابون بمدت 15الی 20دقیقه است.</a:t>
            </a:r>
            <a:r>
              <a:rPr lang="ar-SA" altLang="en-US" sz="2000" b="1" dirty="0">
                <a:solidFill>
                  <a:schemeClr val="tx1"/>
                </a:solidFill>
                <a:ea typeface="Times New Roman (Arabic)" panose="02020603050405020304" pitchFamily="18" charset="0"/>
                <a:cs typeface="B Nazanin" panose="00000400000000000000" pitchFamily="2" charset="-78"/>
              </a:rPr>
              <a:t/>
            </a:r>
            <a:br>
              <a:rPr lang="ar-SA" altLang="en-US" sz="2000" b="1" dirty="0">
                <a:solidFill>
                  <a:schemeClr val="tx1"/>
                </a:solidFill>
                <a:ea typeface="Times New Roman (Arabic)" panose="02020603050405020304" pitchFamily="18" charset="0"/>
                <a:cs typeface="B Nazanin" panose="00000400000000000000" pitchFamily="2" charset="-78"/>
              </a:rPr>
            </a:br>
            <a:r>
              <a:rPr lang="fa-IR" altLang="en-US" sz="2000" b="1" dirty="0">
                <a:solidFill>
                  <a:schemeClr val="tx1"/>
                </a:solidFill>
                <a:ea typeface="Times New Roman (Arabic)" panose="02020603050405020304" pitchFamily="18" charset="0"/>
                <a:cs typeface="B Nazanin" panose="00000400000000000000" pitchFamily="2" charset="-78"/>
              </a:rPr>
              <a:t>2</a:t>
            </a:r>
            <a:r>
              <a:rPr lang="ar-SA" altLang="en-US" sz="2000" b="1" dirty="0">
                <a:solidFill>
                  <a:schemeClr val="tx1"/>
                </a:solidFill>
                <a:ea typeface="Times New Roman (Arabic)" panose="02020603050405020304" pitchFamily="18" charset="0"/>
                <a:cs typeface="B Nazanin" panose="00000400000000000000" pitchFamily="2" charset="-78"/>
              </a:rPr>
              <a:t>- ضد عفوني زخم با محلول بتادين</a:t>
            </a:r>
            <a:r>
              <a:rPr lang="fa-IR" altLang="en-US" sz="2000" b="1" dirty="0">
                <a:solidFill>
                  <a:schemeClr val="tx1"/>
                </a:solidFill>
                <a:ea typeface="Times New Roman (Arabic)" panose="02020603050405020304" pitchFamily="18" charset="0"/>
                <a:cs typeface="B Nazanin" panose="00000400000000000000" pitchFamily="2" charset="-78"/>
              </a:rPr>
              <a:t> 1درصد</a:t>
            </a:r>
            <a:r>
              <a:rPr lang="ar-SA" altLang="en-US" sz="2000" b="1" dirty="0">
                <a:solidFill>
                  <a:schemeClr val="tx1"/>
                </a:solidFill>
                <a:ea typeface="Times New Roman (Arabic)" panose="02020603050405020304" pitchFamily="18" charset="0"/>
                <a:cs typeface="B Nazanin" panose="00000400000000000000" pitchFamily="2" charset="-78"/>
              </a:rPr>
              <a:t> يا الكل </a:t>
            </a:r>
            <a:r>
              <a:rPr lang="fa-IR" altLang="en-US" sz="2000" dirty="0">
                <a:ea typeface="Times New Roman (Arabic)" panose="02020603050405020304" pitchFamily="18" charset="0"/>
                <a:cs typeface="B Nazanin" panose="00000400000000000000" pitchFamily="2" charset="-78"/>
              </a:rPr>
              <a:t>طبی</a:t>
            </a:r>
            <a:r>
              <a:rPr lang="ar-SA" altLang="en-US" sz="2000" dirty="0">
                <a:ea typeface="Times New Roman (Arabic)" panose="02020603050405020304" pitchFamily="18" charset="0"/>
                <a:cs typeface="B Nazanin" panose="00000400000000000000" pitchFamily="2" charset="-78"/>
              </a:rPr>
              <a:t> </a:t>
            </a:r>
            <a:r>
              <a:rPr lang="fa-IR" altLang="en-US" sz="2000" b="1" dirty="0">
                <a:solidFill>
                  <a:schemeClr val="tx1"/>
                </a:solidFill>
                <a:ea typeface="Times New Roman (Arabic)" panose="02020603050405020304" pitchFamily="18" charset="0"/>
                <a:cs typeface="B Nazanin" panose="00000400000000000000" pitchFamily="2" charset="-78"/>
              </a:rPr>
              <a:t>60</a:t>
            </a:r>
            <a:r>
              <a:rPr lang="ar-SA" altLang="en-US" sz="2000" b="1" dirty="0">
                <a:solidFill>
                  <a:schemeClr val="tx1"/>
                </a:solidFill>
                <a:ea typeface="Times New Roman (Arabic)" panose="02020603050405020304" pitchFamily="18" charset="0"/>
                <a:cs typeface="B Nazanin" panose="00000400000000000000" pitchFamily="2" charset="-78"/>
              </a:rPr>
              <a:t> تا 70 درصد </a:t>
            </a:r>
            <a:br>
              <a:rPr lang="ar-SA" altLang="en-US" sz="2000" b="1" dirty="0">
                <a:solidFill>
                  <a:schemeClr val="tx1"/>
                </a:solidFill>
                <a:ea typeface="Times New Roman (Arabic)" panose="02020603050405020304" pitchFamily="18" charset="0"/>
                <a:cs typeface="B Nazanin" panose="00000400000000000000" pitchFamily="2" charset="-78"/>
              </a:rPr>
            </a:br>
            <a:r>
              <a:rPr lang="fa-IR" altLang="en-US" sz="2000" b="1" dirty="0">
                <a:solidFill>
                  <a:schemeClr val="tx1"/>
                </a:solidFill>
                <a:ea typeface="Times New Roman (Arabic)" panose="02020603050405020304" pitchFamily="18" charset="0"/>
                <a:cs typeface="B Nazanin" panose="00000400000000000000" pitchFamily="2" charset="-78"/>
              </a:rPr>
              <a:t>3</a:t>
            </a:r>
            <a:r>
              <a:rPr lang="ar-SA" altLang="en-US" sz="2000" b="1" dirty="0">
                <a:solidFill>
                  <a:schemeClr val="tx1"/>
                </a:solidFill>
                <a:ea typeface="Times New Roman (Arabic)" panose="02020603050405020304" pitchFamily="18" charset="0"/>
                <a:cs typeface="B Nazanin" panose="00000400000000000000" pitchFamily="2" charset="-78"/>
              </a:rPr>
              <a:t>- عدم بخيه زدن</a:t>
            </a:r>
            <a:r>
              <a:rPr lang="fa-IR" altLang="en-US" sz="2000" b="1" dirty="0">
                <a:solidFill>
                  <a:schemeClr val="tx1"/>
                </a:solidFill>
                <a:ea typeface="Times New Roman (Arabic)" panose="02020603050405020304" pitchFamily="18" charset="0"/>
                <a:cs typeface="B Nazanin" panose="00000400000000000000" pitchFamily="2" charset="-78"/>
              </a:rPr>
              <a:t> یا پانسمان</a:t>
            </a:r>
            <a:r>
              <a:rPr lang="ar-SA" altLang="en-US" sz="2000" b="1" dirty="0">
                <a:solidFill>
                  <a:schemeClr val="tx1"/>
                </a:solidFill>
                <a:ea typeface="Times New Roman (Arabic)" panose="02020603050405020304" pitchFamily="18" charset="0"/>
                <a:cs typeface="B Nazanin" panose="00000400000000000000" pitchFamily="2" charset="-78"/>
              </a:rPr>
              <a:t> محل جراحت </a:t>
            </a:r>
            <a:r>
              <a:rPr lang="fa-IR" altLang="en-US" sz="2000" b="1" dirty="0">
                <a:solidFill>
                  <a:schemeClr val="tx1"/>
                </a:solidFill>
                <a:ea typeface="Times New Roman (Arabic)" panose="02020603050405020304" pitchFamily="18" charset="0"/>
                <a:cs typeface="B Nazanin" panose="00000400000000000000" pitchFamily="2" charset="-78"/>
              </a:rPr>
              <a:t>بعلت اینکه ویروس به نور و اکسیژن حساس است ودر مجاورت نور و اکسیژن زودتر ازبین می رود پانسمان زخم احتمال از بین بردن ویروس را کاهش می دهد.</a:t>
            </a:r>
            <a:r>
              <a:rPr lang="ar-SA" altLang="en-US" sz="2000" b="1" dirty="0">
                <a:solidFill>
                  <a:schemeClr val="tx1"/>
                </a:solidFill>
                <a:ea typeface="Times New Roman (Arabic)" panose="02020603050405020304" pitchFamily="18" charset="0"/>
                <a:cs typeface="B Nazanin" panose="00000400000000000000" pitchFamily="2" charset="-78"/>
              </a:rPr>
              <a:t/>
            </a:r>
            <a:br>
              <a:rPr lang="ar-SA" altLang="en-US" sz="2000" b="1" dirty="0">
                <a:solidFill>
                  <a:schemeClr val="tx1"/>
                </a:solidFill>
                <a:ea typeface="Times New Roman (Arabic)" panose="02020603050405020304" pitchFamily="18" charset="0"/>
                <a:cs typeface="B Nazanin" panose="00000400000000000000" pitchFamily="2" charset="-78"/>
              </a:rPr>
            </a:br>
            <a:r>
              <a:rPr lang="fa-IR" altLang="en-US" sz="2000" b="1" dirty="0">
                <a:solidFill>
                  <a:schemeClr val="tx1"/>
                </a:solidFill>
                <a:ea typeface="Times New Roman (Arabic)" panose="02020603050405020304" pitchFamily="18" charset="0"/>
                <a:cs typeface="B Nazanin" panose="00000400000000000000" pitchFamily="2" charset="-78"/>
              </a:rPr>
              <a:t>4</a:t>
            </a:r>
            <a:r>
              <a:rPr lang="ar-SA" altLang="en-US" sz="2000" b="1" dirty="0">
                <a:solidFill>
                  <a:schemeClr val="tx1"/>
                </a:solidFill>
                <a:ea typeface="Times New Roman (Arabic)" panose="02020603050405020304" pitchFamily="18" charset="0"/>
                <a:cs typeface="B Nazanin" panose="00000400000000000000" pitchFamily="2" charset="-78"/>
              </a:rPr>
              <a:t>-</a:t>
            </a:r>
            <a:r>
              <a:rPr lang="fa-IR" altLang="en-US" sz="2000" b="1" dirty="0">
                <a:solidFill>
                  <a:schemeClr val="tx1"/>
                </a:solidFill>
                <a:ea typeface="Times New Roman (Arabic)" panose="02020603050405020304" pitchFamily="18" charset="0"/>
                <a:cs typeface="B Nazanin" panose="00000400000000000000" pitchFamily="2" charset="-78"/>
              </a:rPr>
              <a:t>تلقیح </a:t>
            </a:r>
            <a:r>
              <a:rPr lang="ar-SA" altLang="en-US" sz="2000" b="1" dirty="0">
                <a:solidFill>
                  <a:schemeClr val="tx1"/>
                </a:solidFill>
                <a:ea typeface="Times New Roman (Arabic)" panose="02020603050405020304" pitchFamily="18" charset="0"/>
                <a:cs typeface="B Nazanin" panose="00000400000000000000" pitchFamily="2" charset="-78"/>
              </a:rPr>
              <a:t>سرم و واكسن ضد هاري </a:t>
            </a:r>
            <a:r>
              <a:rPr lang="fa-IR" altLang="en-US" sz="2000" b="1" dirty="0">
                <a:solidFill>
                  <a:schemeClr val="tx1"/>
                </a:solidFill>
                <a:ea typeface="Times New Roman (Arabic)" panose="02020603050405020304" pitchFamily="18" charset="0"/>
                <a:cs typeface="B Nazanin" panose="00000400000000000000" pitchFamily="2" charset="-78"/>
              </a:rPr>
              <a:t>و تکمیل دوره واکسیناسیون</a:t>
            </a:r>
            <a:r>
              <a:rPr lang="ar-SA" altLang="en-US" sz="2000" b="1" dirty="0">
                <a:solidFill>
                  <a:schemeClr val="tx1"/>
                </a:solidFill>
                <a:ea typeface="Times New Roman (Arabic)" panose="02020603050405020304" pitchFamily="18" charset="0"/>
                <a:cs typeface="B Nazanin" panose="00000400000000000000" pitchFamily="2" charset="-78"/>
              </a:rPr>
              <a:t/>
            </a:r>
            <a:br>
              <a:rPr lang="ar-SA" altLang="en-US" sz="2000" b="1" dirty="0">
                <a:solidFill>
                  <a:schemeClr val="tx1"/>
                </a:solidFill>
                <a:ea typeface="Times New Roman (Arabic)" panose="02020603050405020304" pitchFamily="18" charset="0"/>
                <a:cs typeface="B Nazanin" panose="00000400000000000000" pitchFamily="2" charset="-78"/>
              </a:rPr>
            </a:br>
            <a:r>
              <a:rPr lang="ar-SA" altLang="en-US" sz="2000" b="1" dirty="0">
                <a:solidFill>
                  <a:schemeClr val="tx1"/>
                </a:solidFill>
                <a:ea typeface="Times New Roman (Arabic)" panose="02020603050405020304" pitchFamily="18" charset="0"/>
                <a:cs typeface="B Nazanin" panose="00000400000000000000" pitchFamily="2" charset="-78"/>
              </a:rPr>
              <a:t>6- تزريق سرم يا واكسن ضدكزاز</a:t>
            </a:r>
            <a:br>
              <a:rPr lang="ar-SA" altLang="en-US" sz="2000" b="1" dirty="0">
                <a:solidFill>
                  <a:schemeClr val="tx1"/>
                </a:solidFill>
                <a:ea typeface="Times New Roman (Arabic)" panose="02020603050405020304" pitchFamily="18" charset="0"/>
                <a:cs typeface="B Nazanin" panose="00000400000000000000" pitchFamily="2" charset="-78"/>
              </a:rPr>
            </a:br>
            <a:r>
              <a:rPr lang="ar-SA" altLang="en-US" sz="2000" b="1" dirty="0">
                <a:solidFill>
                  <a:schemeClr val="tx1"/>
                </a:solidFill>
                <a:ea typeface="Times New Roman (Arabic)" panose="02020603050405020304" pitchFamily="18" charset="0"/>
                <a:cs typeface="B Nazanin" panose="00000400000000000000" pitchFamily="2" charset="-78"/>
              </a:rPr>
              <a:t>7- درمان آنتي بيو تيكي</a:t>
            </a:r>
            <a:br>
              <a:rPr lang="ar-SA" altLang="en-US" sz="2000" b="1" dirty="0">
                <a:solidFill>
                  <a:schemeClr val="tx1"/>
                </a:solidFill>
                <a:ea typeface="Times New Roman (Arabic)" panose="02020603050405020304" pitchFamily="18" charset="0"/>
                <a:cs typeface="B Nazanin" panose="00000400000000000000" pitchFamily="2" charset="-78"/>
              </a:rPr>
            </a:br>
            <a:r>
              <a:rPr lang="ar-SA" altLang="en-US" sz="2000" b="1" dirty="0">
                <a:solidFill>
                  <a:schemeClr val="tx1"/>
                </a:solidFill>
                <a:ea typeface="Times New Roman (Arabic)" panose="02020603050405020304" pitchFamily="18" charset="0"/>
                <a:cs typeface="B Nazanin" panose="00000400000000000000" pitchFamily="2" charset="-78"/>
              </a:rPr>
              <a:t>8- تحت مراقبت قرار دادن حيوان مهاجم</a:t>
            </a:r>
            <a:r>
              <a:rPr lang="fa-IR" altLang="en-US" sz="2000" b="1" dirty="0">
                <a:solidFill>
                  <a:schemeClr val="tx1"/>
                </a:solidFill>
                <a:ea typeface="Times New Roman (Arabic)" panose="02020603050405020304" pitchFamily="18" charset="0"/>
                <a:cs typeface="B Nazanin" panose="00000400000000000000" pitchFamily="2" charset="-78"/>
              </a:rPr>
              <a:t> به مدت 10روز</a:t>
            </a:r>
            <a:r>
              <a:rPr lang="ar-SA" altLang="en-US" sz="2000" b="1" dirty="0">
                <a:solidFill>
                  <a:schemeClr val="tx1"/>
                </a:solidFill>
                <a:ea typeface="Times New Roman (Arabic)" panose="02020603050405020304" pitchFamily="18" charset="0"/>
                <a:cs typeface="B Nazanin" panose="00000400000000000000" pitchFamily="2" charset="-78"/>
              </a:rPr>
              <a:t/>
            </a:r>
            <a:br>
              <a:rPr lang="ar-SA" altLang="en-US" sz="2000" b="1" dirty="0">
                <a:solidFill>
                  <a:schemeClr val="tx1"/>
                </a:solidFill>
                <a:ea typeface="Times New Roman (Arabic)" panose="02020603050405020304" pitchFamily="18" charset="0"/>
                <a:cs typeface="B Nazanin" panose="00000400000000000000" pitchFamily="2" charset="-78"/>
              </a:rPr>
            </a:br>
            <a:r>
              <a:rPr lang="ar-SA" altLang="en-US" sz="2000" b="1" dirty="0">
                <a:solidFill>
                  <a:schemeClr val="tx1"/>
                </a:solidFill>
                <a:ea typeface="Times New Roman (Arabic)" panose="02020603050405020304" pitchFamily="18" charset="0"/>
                <a:cs typeface="B Nazanin" panose="00000400000000000000" pitchFamily="2" charset="-78"/>
              </a:rPr>
              <a:t>9- نمونه برداري از حيوان مهاجم مشكوك</a:t>
            </a:r>
            <a:endParaRPr lang="en-US" altLang="en-US" sz="2000" b="1" dirty="0">
              <a:solidFill>
                <a:schemeClr val="tx1"/>
              </a:solidFill>
              <a:ea typeface="Times New Roman (Arabic)"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7230769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0103E-3536-4DFF-B855-3AF0767E9A1B}"/>
              </a:ext>
            </a:extLst>
          </p:cNvPr>
          <p:cNvSpPr>
            <a:spLocks noGrp="1"/>
          </p:cNvSpPr>
          <p:nvPr>
            <p:ph type="title"/>
          </p:nvPr>
        </p:nvSpPr>
        <p:spPr/>
        <p:txBody>
          <a:bodyPr/>
          <a:lstStyle/>
          <a:p>
            <a:pPr algn="just" rtl="1"/>
            <a:r>
              <a:rPr lang="fa-IR" dirty="0">
                <a:solidFill>
                  <a:srgbClr val="FF0000"/>
                </a:solidFill>
              </a:rPr>
              <a:t>واکسن هاری :</a:t>
            </a:r>
            <a:endParaRPr lang="en-US" dirty="0">
              <a:solidFill>
                <a:srgbClr val="FF0000"/>
              </a:solidFill>
            </a:endParaRPr>
          </a:p>
        </p:txBody>
      </p:sp>
      <p:sp>
        <p:nvSpPr>
          <p:cNvPr id="3" name="Content Placeholder 2">
            <a:extLst>
              <a:ext uri="{FF2B5EF4-FFF2-40B4-BE49-F238E27FC236}">
                <a16:creationId xmlns:a16="http://schemas.microsoft.com/office/drawing/2014/main" id="{85237FEC-21FA-464C-94CE-EEC5C46949CF}"/>
              </a:ext>
            </a:extLst>
          </p:cNvPr>
          <p:cNvSpPr>
            <a:spLocks noGrp="1"/>
          </p:cNvSpPr>
          <p:nvPr>
            <p:ph idx="1"/>
          </p:nvPr>
        </p:nvSpPr>
        <p:spPr>
          <a:xfrm>
            <a:off x="340659" y="1577789"/>
            <a:ext cx="10926898" cy="4213412"/>
          </a:xfrm>
        </p:spPr>
        <p:txBody>
          <a:bodyPr>
            <a:normAutofit/>
          </a:bodyPr>
          <a:lstStyle/>
          <a:p>
            <a:pPr algn="just" rtl="1">
              <a:lnSpc>
                <a:spcPct val="150000"/>
              </a:lnSpc>
              <a:buFont typeface="Wingdings" panose="05000000000000000000" pitchFamily="2" charset="2"/>
              <a:buChar char="q"/>
            </a:pPr>
            <a:r>
              <a:rPr lang="fa-IR" sz="2400" dirty="0">
                <a:cs typeface="B Nazanin" panose="00000400000000000000" pitchFamily="2" charset="-78"/>
              </a:rPr>
              <a:t>واکسن ﻫﺎري ازکشت سلولی تهیه می شود و آن را می بایست در روزهای 0 </a:t>
            </a:r>
            <a:r>
              <a:rPr lang="fa-IR" sz="2400" dirty="0" smtClean="0">
                <a:cs typeface="B Nazanin" panose="00000400000000000000" pitchFamily="2" charset="-78"/>
              </a:rPr>
              <a:t>،روز3، </a:t>
            </a:r>
            <a:r>
              <a:rPr lang="fa-IR" sz="2400" dirty="0">
                <a:cs typeface="B Nazanin" panose="00000400000000000000" pitchFamily="2" charset="-78"/>
              </a:rPr>
              <a:t>روز 7 </a:t>
            </a:r>
            <a:r>
              <a:rPr lang="fa-IR" sz="2400" dirty="0" smtClean="0">
                <a:cs typeface="B Nazanin" panose="00000400000000000000" pitchFamily="2" charset="-78"/>
              </a:rPr>
              <a:t>، </a:t>
            </a:r>
            <a:r>
              <a:rPr lang="fa-IR" sz="2400" dirty="0">
                <a:cs typeface="B Nazanin" panose="00000400000000000000" pitchFamily="2" charset="-78"/>
              </a:rPr>
              <a:t>روز 14درصورت تلف شدن حیوان ،متواری بودن حیوان یا وحشی بودن حیوان در عضله دلتوئید </a:t>
            </a:r>
            <a:r>
              <a:rPr lang="fa-IR" sz="2400" dirty="0" smtClean="0">
                <a:cs typeface="B Nazanin" panose="00000400000000000000" pitchFamily="2" charset="-78"/>
              </a:rPr>
              <a:t>تزریق شود</a:t>
            </a:r>
            <a:endParaRPr lang="fa-IR" sz="2400" dirty="0">
              <a:cs typeface="B Nazanin" panose="00000400000000000000" pitchFamily="2" charset="-78"/>
            </a:endParaRPr>
          </a:p>
          <a:p>
            <a:pPr algn="just" rtl="1">
              <a:lnSpc>
                <a:spcPct val="150000"/>
              </a:lnSpc>
              <a:buFont typeface="Wingdings" panose="05000000000000000000" pitchFamily="2" charset="2"/>
              <a:buChar char="q"/>
            </a:pPr>
            <a:r>
              <a:rPr lang="fa-IR" sz="2400" dirty="0">
                <a:cs typeface="B Nazanin" panose="00000400000000000000" pitchFamily="2" charset="-78"/>
              </a:rPr>
              <a:t>دراﻓﺮادکمتراز2ﺳﺎل درﺻﻮرتﺗﺰرﯾﻖﻋﻀﻼنی،واکسن در ناحیه فوقانی ران تزریق می شود.</a:t>
            </a:r>
          </a:p>
          <a:p>
            <a:pPr algn="just" rtl="1">
              <a:lnSpc>
                <a:spcPct val="150000"/>
              </a:lnSpc>
              <a:buFont typeface="Wingdings" panose="05000000000000000000" pitchFamily="2" charset="2"/>
              <a:buChar char="q"/>
            </a:pPr>
            <a:r>
              <a:rPr lang="fa-IR" sz="2400" dirty="0">
                <a:cs typeface="B Nazanin" panose="00000400000000000000" pitchFamily="2" charset="-78"/>
              </a:rPr>
              <a:t>هرگز نباید واکسن را </a:t>
            </a:r>
            <a:r>
              <a:rPr lang="fa-IR" sz="2400" dirty="0">
                <a:solidFill>
                  <a:srgbClr val="FF0000"/>
                </a:solidFill>
                <a:cs typeface="B Nazanin" panose="00000400000000000000" pitchFamily="2" charset="-78"/>
              </a:rPr>
              <a:t>در عضله سرین </a:t>
            </a:r>
            <a:r>
              <a:rPr lang="fa-IR" sz="2400" dirty="0">
                <a:cs typeface="B Nazanin" panose="00000400000000000000" pitchFamily="2" charset="-78"/>
              </a:rPr>
              <a:t>تلقیح کرد.</a:t>
            </a:r>
          </a:p>
          <a:p>
            <a:pPr algn="just" rtl="1">
              <a:lnSpc>
                <a:spcPct val="150000"/>
              </a:lnSpc>
              <a:buFont typeface="Wingdings" panose="05000000000000000000" pitchFamily="2" charset="2"/>
              <a:buChar char="q"/>
            </a:pPr>
            <a:endParaRPr lang="fa-IR" sz="2400" dirty="0">
              <a:cs typeface="B Nazanin" panose="00000400000000000000" pitchFamily="2" charset="-78"/>
            </a:endParaRPr>
          </a:p>
        </p:txBody>
      </p:sp>
      <p:sp>
        <p:nvSpPr>
          <p:cNvPr id="4" name="Rectangle 3"/>
          <p:cNvSpPr/>
          <p:nvPr/>
        </p:nvSpPr>
        <p:spPr>
          <a:xfrm>
            <a:off x="3021979" y="5719902"/>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35892960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CA848-23DD-431F-9E1B-C5B456970644}"/>
              </a:ext>
            </a:extLst>
          </p:cNvPr>
          <p:cNvSpPr>
            <a:spLocks noGrp="1"/>
          </p:cNvSpPr>
          <p:nvPr>
            <p:ph type="title"/>
          </p:nvPr>
        </p:nvSpPr>
        <p:spPr>
          <a:xfrm>
            <a:off x="913795" y="609600"/>
            <a:ext cx="10353761" cy="824753"/>
          </a:xfrm>
        </p:spPr>
        <p:txBody>
          <a:bodyPr/>
          <a:lstStyle/>
          <a:p>
            <a:pPr algn="just" rtl="1"/>
            <a:r>
              <a:rPr lang="fa-IR" dirty="0">
                <a:solidFill>
                  <a:srgbClr val="FF0000"/>
                </a:solidFill>
              </a:rPr>
              <a:t>واکسن هاری :</a:t>
            </a:r>
            <a:endParaRPr lang="en-US" dirty="0">
              <a:solidFill>
                <a:srgbClr val="FF0000"/>
              </a:solidFill>
            </a:endParaRPr>
          </a:p>
        </p:txBody>
      </p:sp>
      <p:sp>
        <p:nvSpPr>
          <p:cNvPr id="5" name="Content Placeholder 4">
            <a:extLst>
              <a:ext uri="{FF2B5EF4-FFF2-40B4-BE49-F238E27FC236}">
                <a16:creationId xmlns:a16="http://schemas.microsoft.com/office/drawing/2014/main" id="{AA4D39AA-852B-4DDD-A73F-E0938C9FA798}"/>
              </a:ext>
            </a:extLst>
          </p:cNvPr>
          <p:cNvSpPr>
            <a:spLocks noGrp="1"/>
          </p:cNvSpPr>
          <p:nvPr>
            <p:ph idx="1"/>
          </p:nvPr>
        </p:nvSpPr>
        <p:spPr>
          <a:xfrm>
            <a:off x="349623" y="1338819"/>
            <a:ext cx="10917933" cy="4843617"/>
          </a:xfrm>
        </p:spPr>
        <p:txBody>
          <a:bodyPr>
            <a:normAutofit/>
          </a:bodyPr>
          <a:lstStyle/>
          <a:p>
            <a:pPr algn="just" rtl="1">
              <a:lnSpc>
                <a:spcPct val="150000"/>
              </a:lnSpc>
            </a:pPr>
            <a:r>
              <a:rPr lang="fa-IR" dirty="0">
                <a:cs typeface="B Nazanin" panose="00000400000000000000" pitchFamily="2" charset="-78"/>
              </a:rPr>
              <a:t>اگر ﻓﺮدي ﻣﻮرد گزش </a:t>
            </a:r>
            <a:r>
              <a:rPr lang="fa-IR" dirty="0" smtClean="0">
                <a:cs typeface="B Nazanin" panose="00000400000000000000" pitchFamily="2" charset="-78"/>
              </a:rPr>
              <a:t>سگ </a:t>
            </a:r>
            <a:r>
              <a:rPr lang="fa-IR" dirty="0">
                <a:cs typeface="B Nazanin" panose="00000400000000000000" pitchFamily="2" charset="-78"/>
              </a:rPr>
              <a:t>ﻗﺮار گیرد و </a:t>
            </a:r>
            <a:r>
              <a:rPr lang="fa-IR" dirty="0" smtClean="0">
                <a:cs typeface="B Nazanin" panose="00000400000000000000" pitchFamily="2" charset="-78"/>
              </a:rPr>
              <a:t>سگ </a:t>
            </a:r>
            <a:r>
              <a:rPr lang="fa-IR" dirty="0">
                <a:cs typeface="B Nazanin" panose="00000400000000000000" pitchFamily="2" charset="-78"/>
              </a:rPr>
              <a:t>در دﺳﺘﺮس ﺑﺎﺷﺪ ﺑﺎﯾﺪ آن را ﺑﻪ ﻣﺪت10روز ﺑﺴﺘﻪ و ﺗﺤﺖ ﻣﺮاﻗﺒﺖ ﻗﺮار داد و </a:t>
            </a:r>
            <a:r>
              <a:rPr lang="fa-IR" dirty="0" smtClean="0">
                <a:cs typeface="B Nazanin" panose="00000400000000000000" pitchFamily="2" charset="-78"/>
              </a:rPr>
              <a:t>دراین مدت اگر </a:t>
            </a:r>
            <a:r>
              <a:rPr lang="fa-IR" dirty="0">
                <a:cs typeface="B Nazanin" panose="00000400000000000000" pitchFamily="2" charset="-78"/>
              </a:rPr>
              <a:t>علی رﻏﻢ ﺗﺄﻣﯿﻦ آب و ﻏﺬاي کافی ﺣﯿﻮان دچارﻋﻼﯾﻢ بالینی ﺷﺪ و ﯾﺎﺗﻠﻒ ﺷﺪ، ﺑﻪ اﺣﺘﻤﺎل زﯾﺎد ﺣﯿﻮان ﻫﺎر ﺑﻮده و بایستی واکسن هاری تا نوبت آخر ادامه پیدا کند.</a:t>
            </a:r>
          </a:p>
          <a:p>
            <a:pPr algn="just" rtl="1">
              <a:lnSpc>
                <a:spcPct val="150000"/>
              </a:lnSpc>
            </a:pPr>
            <a:r>
              <a:rPr lang="fa-IR" dirty="0">
                <a:cs typeface="B Nazanin" panose="00000400000000000000" pitchFamily="2" charset="-78"/>
              </a:rPr>
              <a:t>ﻣﻐﺰ ﺣﯿﻮان مشکوک ﺑﻪ ﻫﺎري پس از ﺗﻠﻒ ﺷﺪن ﺑﺎﯾﺪ ﺑﺮاي ﺗﺎﯾﯿﺪ به مرکز رفرانس هاری انستیتو پاستور ارسال شود.</a:t>
            </a:r>
          </a:p>
          <a:p>
            <a:pPr algn="just" rtl="1">
              <a:lnSpc>
                <a:spcPct val="150000"/>
              </a:lnSpc>
            </a:pPr>
            <a:r>
              <a:rPr lang="fa-IR" dirty="0">
                <a:cs typeface="B Nazanin" panose="00000400000000000000" pitchFamily="2" charset="-78"/>
              </a:rPr>
              <a:t>اگر ﺑﻌﺪ از10روز ﺣﯿــــﻮان ﺳﺎﻟﻢ ﻣﺎﻧﺪ ﻧﺘﯿﺠﻪ می گیریم سگ هار نیست و از ادامه واکسیناسیون خود داری می نمایم.</a:t>
            </a:r>
          </a:p>
        </p:txBody>
      </p:sp>
      <p:pic>
        <p:nvPicPr>
          <p:cNvPr id="7" name="Picture 6">
            <a:extLst>
              <a:ext uri="{FF2B5EF4-FFF2-40B4-BE49-F238E27FC236}">
                <a16:creationId xmlns:a16="http://schemas.microsoft.com/office/drawing/2014/main" id="{D2E29EA5-FD06-4F9B-85BF-E7BD3F650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315" y="4176137"/>
            <a:ext cx="2619375" cy="23646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3446422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95530-9190-4E19-99D0-5AFF2785B3EB}"/>
              </a:ext>
            </a:extLst>
          </p:cNvPr>
          <p:cNvSpPr>
            <a:spLocks noGrp="1"/>
          </p:cNvSpPr>
          <p:nvPr>
            <p:ph type="title"/>
          </p:nvPr>
        </p:nvSpPr>
        <p:spPr/>
        <p:txBody>
          <a:bodyPr>
            <a:normAutofit/>
          </a:bodyPr>
          <a:lstStyle/>
          <a:p>
            <a:pPr algn="just" rtl="1"/>
            <a:r>
              <a:rPr lang="fa-IR" sz="2800" dirty="0">
                <a:solidFill>
                  <a:srgbClr val="FF0000"/>
                </a:solidFill>
                <a:cs typeface="B Nazanin" panose="00000400000000000000" pitchFamily="2" charset="-78"/>
              </a:rPr>
              <a:t>سرم ضد هاری :</a:t>
            </a:r>
            <a:endParaRPr lang="en-US" sz="28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B3E428ED-8C49-4387-8B8C-0B61F4B687B7}"/>
              </a:ext>
            </a:extLst>
          </p:cNvPr>
          <p:cNvSpPr>
            <a:spLocks noGrp="1"/>
          </p:cNvSpPr>
          <p:nvPr>
            <p:ph idx="1"/>
          </p:nvPr>
        </p:nvSpPr>
        <p:spPr>
          <a:xfrm>
            <a:off x="409433" y="1624085"/>
            <a:ext cx="10858124" cy="3808528"/>
          </a:xfrm>
        </p:spPr>
        <p:txBody>
          <a:bodyPr/>
          <a:lstStyle/>
          <a:p>
            <a:pPr algn="just" rtl="1">
              <a:lnSpc>
                <a:spcPct val="150000"/>
              </a:lnSpc>
              <a:buFont typeface="Wingdings" panose="05000000000000000000" pitchFamily="2" charset="2"/>
              <a:buChar char="q"/>
            </a:pPr>
            <a:r>
              <a:rPr lang="fa-IR" dirty="0">
                <a:cs typeface="B Nazanin" panose="00000400000000000000" pitchFamily="2" charset="-78"/>
              </a:rPr>
              <a:t>ﺳﺮمﺿﺪﻫﺎري کﻪ در ﺣﺎل ﺣﺎﺿـــﺮ ﻣﻮرد اﺳﺘﻔﺎده ﻗﺮار می گیرد از پلاسمای اﻧﺴﺎﻧی ﺗﻬﯿﻪ ﺷﺪه و ﻫﯿچ ﻧﻮع ﻣﺨﺎﻃﺮه ايﻧﺪارد. اﺣﺘﯿﺎج ﺑﻪ ﺗﺴﺖ ﻧﯿﺰ ﻧﺪارد.</a:t>
            </a:r>
          </a:p>
          <a:p>
            <a:pPr algn="just" rtl="1">
              <a:lnSpc>
                <a:spcPct val="150000"/>
              </a:lnSpc>
              <a:buFont typeface="Wingdings" panose="05000000000000000000" pitchFamily="2" charset="2"/>
              <a:buChar char="q"/>
            </a:pPr>
            <a:r>
              <a:rPr lang="fa-IR" dirty="0" smtClean="0">
                <a:cs typeface="B Nazanin" panose="00000400000000000000" pitchFamily="2" charset="-78"/>
              </a:rPr>
              <a:t> در مواردی هم که از سرم اسبی استفاده می شود توصیه شده قبل از مصرف تست شود</a:t>
            </a:r>
            <a:endParaRPr lang="fa-IR" dirty="0">
              <a:cs typeface="B Nazanin" panose="00000400000000000000" pitchFamily="2" charset="-78"/>
            </a:endParaRPr>
          </a:p>
          <a:p>
            <a:pPr algn="just" rtl="1">
              <a:lnSpc>
                <a:spcPct val="150000"/>
              </a:lnSpc>
              <a:buFont typeface="Wingdings" panose="05000000000000000000" pitchFamily="2" charset="2"/>
              <a:buChar char="q"/>
            </a:pPr>
            <a:r>
              <a:rPr lang="fa-IR" dirty="0" smtClean="0">
                <a:cs typeface="B Nazanin" panose="00000400000000000000" pitchFamily="2" charset="-78"/>
              </a:rPr>
              <a:t>وﻣﻘﺪار </a:t>
            </a:r>
            <a:r>
              <a:rPr lang="fa-IR" dirty="0">
                <a:cs typeface="B Nazanin" panose="00000400000000000000" pitchFamily="2" charset="-78"/>
              </a:rPr>
              <a:t>آن </a:t>
            </a:r>
            <a:r>
              <a:rPr lang="fa-IR" dirty="0" smtClean="0">
                <a:cs typeface="B Nazanin" panose="00000400000000000000" pitchFamily="2" charset="-78"/>
              </a:rPr>
              <a:t>حداکثر20واﺣﺪ </a:t>
            </a:r>
            <a:r>
              <a:rPr lang="fa-IR" dirty="0">
                <a:cs typeface="B Nazanin" panose="00000400000000000000" pitchFamily="2" charset="-78"/>
              </a:rPr>
              <a:t>ﺑﻪ ازاي ﻫﺮکیلوگرم وزنﻣی ﺑﺎﺷﺪ وﻓﻘﻂ حجم لازم براساس اندازه زخم تجویز می شود.</a:t>
            </a:r>
          </a:p>
        </p:txBody>
      </p:sp>
      <p:sp>
        <p:nvSpPr>
          <p:cNvPr id="4" name="Rectangle 3"/>
          <p:cNvSpPr/>
          <p:nvPr/>
        </p:nvSpPr>
        <p:spPr>
          <a:xfrm>
            <a:off x="3021979" y="5719902"/>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27043283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DDC9D-04A5-412B-8A4B-4C66A48A0D08}"/>
              </a:ext>
            </a:extLst>
          </p:cNvPr>
          <p:cNvSpPr>
            <a:spLocks noGrp="1"/>
          </p:cNvSpPr>
          <p:nvPr>
            <p:ph type="title"/>
          </p:nvPr>
        </p:nvSpPr>
        <p:spPr/>
        <p:txBody>
          <a:bodyPr/>
          <a:lstStyle/>
          <a:p>
            <a:pPr algn="just" rtl="1"/>
            <a:r>
              <a:rPr lang="fa-IR" dirty="0">
                <a:solidFill>
                  <a:srgbClr val="FF0000"/>
                </a:solidFill>
              </a:rPr>
              <a:t>موارد مصرف سرم ضد هاری:</a:t>
            </a:r>
            <a:endParaRPr lang="en-US" dirty="0">
              <a:solidFill>
                <a:srgbClr val="FF0000"/>
              </a:solidFill>
            </a:endParaRPr>
          </a:p>
        </p:txBody>
      </p:sp>
      <p:sp>
        <p:nvSpPr>
          <p:cNvPr id="3" name="Content Placeholder 2">
            <a:extLst>
              <a:ext uri="{FF2B5EF4-FFF2-40B4-BE49-F238E27FC236}">
                <a16:creationId xmlns:a16="http://schemas.microsoft.com/office/drawing/2014/main" id="{1AC49166-FF75-4477-974D-82D796A9A8D0}"/>
              </a:ext>
            </a:extLst>
          </p:cNvPr>
          <p:cNvSpPr>
            <a:spLocks noGrp="1"/>
          </p:cNvSpPr>
          <p:nvPr>
            <p:ph idx="1"/>
          </p:nvPr>
        </p:nvSpPr>
        <p:spPr>
          <a:xfrm>
            <a:off x="815183" y="1647829"/>
            <a:ext cx="10353762" cy="3695136"/>
          </a:xfrm>
        </p:spPr>
        <p:txBody>
          <a:bodyPr>
            <a:normAutofit/>
          </a:bodyPr>
          <a:lstStyle/>
          <a:p>
            <a:pPr algn="r" rtl="1">
              <a:lnSpc>
                <a:spcPct val="150000"/>
              </a:lnSpc>
              <a:buFont typeface="Wingdings" panose="05000000000000000000" pitchFamily="2" charset="2"/>
              <a:buChar char="v"/>
            </a:pPr>
            <a:r>
              <a:rPr lang="fa-IR" dirty="0">
                <a:cs typeface="B Nazanin" panose="00000400000000000000" pitchFamily="2" charset="-78"/>
              </a:rPr>
              <a:t>گزﯾﺪگی و ﺧﺮاﺷﯿﺪگی ﻣﻨﻔﺮد و ﯾﺎ ﻣﺘﻌﺪد ﻋﻤﯿﻖ پوستی </a:t>
            </a:r>
          </a:p>
          <a:p>
            <a:pPr algn="r" rtl="1">
              <a:lnSpc>
                <a:spcPct val="150000"/>
              </a:lnSpc>
              <a:buFont typeface="Wingdings" panose="05000000000000000000" pitchFamily="2" charset="2"/>
              <a:buChar char="v"/>
            </a:pPr>
            <a:r>
              <a:rPr lang="fa-IR" dirty="0">
                <a:cs typeface="B Nazanin" panose="00000400000000000000" pitchFamily="2" charset="-78"/>
              </a:rPr>
              <a:t>ﻟﯿﺴﯿﺪن پوست آﺳﯿﺐ دﯾﺪه، آﻟﻮده ﺷﺪن ﻏﺸﺎﻫﺎي مخاطی  ﺑﺎ ﺑﺰاق ﺣﯿﻮان مشکوک</a:t>
            </a:r>
          </a:p>
          <a:p>
            <a:pPr algn="r" rtl="1">
              <a:lnSpc>
                <a:spcPct val="150000"/>
              </a:lnSpc>
              <a:buFont typeface="Wingdings" panose="05000000000000000000" pitchFamily="2" charset="2"/>
              <a:buChar char="v"/>
            </a:pPr>
            <a:r>
              <a:rPr lang="fa-IR" dirty="0">
                <a:cs typeface="B Nazanin" panose="00000400000000000000" pitchFamily="2" charset="-78"/>
              </a:rPr>
              <a:t>ﻫﺮ ﻧﻮع ﻣﻮاﺟﻬﻪ ﺑﺎ ﺧﻔﺎش ﺷﺎﻣﻞ ورود ﺑﻪ ﻏﺎر داراي ﺧﻔﺎش و ﯾﺎ گزش ﯾﺎ ﺧﺮاﺷﯿﺪگی توسط خفاش </a:t>
            </a:r>
          </a:p>
          <a:p>
            <a:pPr algn="r" rtl="1">
              <a:lnSpc>
                <a:spcPct val="150000"/>
              </a:lnSpc>
              <a:buFont typeface="Wingdings" panose="05000000000000000000" pitchFamily="2" charset="2"/>
              <a:buChar char="v"/>
            </a:pPr>
            <a:r>
              <a:rPr lang="fa-IR" dirty="0">
                <a:cs typeface="B Nazanin" panose="00000400000000000000" pitchFamily="2" charset="-78"/>
              </a:rPr>
              <a:t>ﻣﻮاﺟﻬﻪ ﺑﺎ ﺣﯿﻮان ﻣﺤﺘﻤﻞ ﯾﺎقطعی ﻣﺒﺘﻼ ﺑﻪ ﻫﺎري</a:t>
            </a:r>
          </a:p>
          <a:p>
            <a:pPr algn="r" rtl="1">
              <a:lnSpc>
                <a:spcPct val="150000"/>
              </a:lnSpc>
              <a:buFont typeface="Wingdings" panose="05000000000000000000" pitchFamily="2" charset="2"/>
              <a:buChar char="v"/>
            </a:pPr>
            <a:r>
              <a:rPr lang="fa-IR" dirty="0">
                <a:cs typeface="B Nazanin" panose="00000400000000000000" pitchFamily="2" charset="-78"/>
              </a:rPr>
              <a:t>ﻫﺮ ﻧﻮع ﺟﺮاﺣﺖ در ﺳﺮ، ﺻﻮرت، </a:t>
            </a:r>
            <a:r>
              <a:rPr lang="fa-IR" dirty="0" smtClean="0">
                <a:cs typeface="B Nazanin" panose="00000400000000000000" pitchFamily="2" charset="-78"/>
              </a:rPr>
              <a:t>گردن و </a:t>
            </a:r>
            <a:r>
              <a:rPr lang="fa-IR" dirty="0">
                <a:cs typeface="B Nazanin" panose="00000400000000000000" pitchFamily="2" charset="-78"/>
              </a:rPr>
              <a:t>دﺳﺖ </a:t>
            </a:r>
            <a:r>
              <a:rPr lang="fa-IR" dirty="0" smtClean="0">
                <a:cs typeface="B Nazanin" panose="00000400000000000000" pitchFamily="2" charset="-78"/>
              </a:rPr>
              <a:t>ﻧﻮك انگشتان </a:t>
            </a:r>
            <a:r>
              <a:rPr lang="fa-IR" dirty="0">
                <a:cs typeface="B Nazanin" panose="00000400000000000000" pitchFamily="2" charset="-78"/>
              </a:rPr>
              <a:t>ﺗﺎ ﻣچ دﺳﺖ و ﻧﺎﺣﯿﻪ تناسلی </a:t>
            </a:r>
          </a:p>
        </p:txBody>
      </p:sp>
    </p:spTree>
    <p:extLst>
      <p:ext uri="{BB962C8B-B14F-4D97-AF65-F5344CB8AC3E}">
        <p14:creationId xmlns:p14="http://schemas.microsoft.com/office/powerpoint/2010/main" val="1581775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1070" y="2099161"/>
            <a:ext cx="11405061" cy="1340627"/>
          </a:xfrm>
        </p:spPr>
        <p:txBody>
          <a:bodyPr>
            <a:normAutofit/>
          </a:bodyPr>
          <a:lstStyle/>
          <a:p>
            <a:pPr algn="ctr" rtl="1"/>
            <a:r>
              <a:rPr lang="fa-IR" sz="5400" b="1" dirty="0">
                <a:cs typeface="B Titr" panose="00000700000000000000" pitchFamily="2" charset="-78"/>
              </a:rPr>
              <a:t>نکات مهم در </a:t>
            </a:r>
            <a:r>
              <a:rPr lang="fa-IR" sz="5400" b="1" dirty="0" smtClean="0">
                <a:cs typeface="B Titr" panose="00000700000000000000" pitchFamily="2" charset="-78"/>
              </a:rPr>
              <a:t>پیشگیری از هاری</a:t>
            </a:r>
            <a:endParaRPr lang="en-US" sz="5400" dirty="0">
              <a:cs typeface="B Titr" panose="000007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2573" y="196540"/>
            <a:ext cx="2313341" cy="1798910"/>
          </a:xfrm>
          <a:prstGeom prst="rect">
            <a:avLst/>
          </a:prstGeom>
        </p:spPr>
      </p:pic>
      <p:sp>
        <p:nvSpPr>
          <p:cNvPr id="5" name="TextBox 4"/>
          <p:cNvSpPr txBox="1"/>
          <p:nvPr/>
        </p:nvSpPr>
        <p:spPr>
          <a:xfrm>
            <a:off x="-340822" y="5342409"/>
            <a:ext cx="5353396" cy="1077218"/>
          </a:xfrm>
          <a:prstGeom prst="rect">
            <a:avLst/>
          </a:prstGeom>
          <a:noFill/>
        </p:spPr>
        <p:txBody>
          <a:bodyPr wrap="square" rtlCol="1">
            <a:spAutoFit/>
          </a:bodyPr>
          <a:lstStyle/>
          <a:p>
            <a:pPr algn="ctr"/>
            <a:r>
              <a:rPr lang="fa-IR" sz="1600" dirty="0" smtClean="0">
                <a:cs typeface="B Titr" panose="00000700000000000000" pitchFamily="2" charset="-78"/>
              </a:rPr>
              <a:t>دکتر سید محمد طباطبایی</a:t>
            </a:r>
          </a:p>
          <a:p>
            <a:pPr algn="ctr"/>
            <a:r>
              <a:rPr lang="en-US" sz="1600" dirty="0" smtClean="0">
                <a:cs typeface="B Titr" panose="00000700000000000000" pitchFamily="2" charset="-78"/>
              </a:rPr>
              <a:t>MD-MPH-PHD</a:t>
            </a:r>
          </a:p>
          <a:p>
            <a:pPr algn="ctr"/>
            <a:r>
              <a:rPr lang="fa-IR" sz="1600" dirty="0" smtClean="0">
                <a:cs typeface="B Titr" panose="00000700000000000000" pitchFamily="2" charset="-78"/>
              </a:rPr>
              <a:t>دکتری تخصصی علوم تغذیه </a:t>
            </a:r>
          </a:p>
          <a:p>
            <a:pPr algn="ctr"/>
            <a:r>
              <a:rPr lang="fa-IR" sz="1600" dirty="0" smtClean="0">
                <a:cs typeface="B Titr" panose="00000700000000000000" pitchFamily="2" charset="-78"/>
              </a:rPr>
              <a:t>عضوهیات علمی و معاون بهداشت دانشگاه علوم پزشکی ایران</a:t>
            </a:r>
            <a:endParaRPr lang="fa-IR" sz="1600" dirty="0">
              <a:cs typeface="B Titr" panose="00000700000000000000" pitchFamily="2" charset="-78"/>
            </a:endParaRPr>
          </a:p>
        </p:txBody>
      </p:sp>
      <p:pic>
        <p:nvPicPr>
          <p:cNvPr id="6" name="Content Placeholder 3"/>
          <p:cNvPicPr>
            <a:picLocks noChangeAspect="1"/>
          </p:cNvPicPr>
          <p:nvPr/>
        </p:nvPicPr>
        <p:blipFill>
          <a:blip r:embed="rId3"/>
          <a:stretch>
            <a:fillRect/>
          </a:stretch>
        </p:blipFill>
        <p:spPr>
          <a:xfrm>
            <a:off x="4589583" y="3648808"/>
            <a:ext cx="7470505" cy="3121268"/>
          </a:xfrm>
          <a:prstGeom prst="rect">
            <a:avLst/>
          </a:prstGeom>
        </p:spPr>
      </p:pic>
    </p:spTree>
    <p:extLst>
      <p:ext uri="{BB962C8B-B14F-4D97-AF65-F5344CB8AC3E}">
        <p14:creationId xmlns:p14="http://schemas.microsoft.com/office/powerpoint/2010/main" val="375733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3025" y="699234"/>
            <a:ext cx="6143223" cy="379461"/>
          </a:xfrm>
        </p:spPr>
        <p:txBody>
          <a:bodyPr>
            <a:noAutofit/>
          </a:bodyPr>
          <a:lstStyle/>
          <a:p>
            <a:pPr rtl="1"/>
            <a:r>
              <a:rPr lang="fa-IR" sz="2800" b="1" dirty="0">
                <a:solidFill>
                  <a:srgbClr val="FF0000"/>
                </a:solidFill>
                <a:cs typeface="B Nazanin" panose="00000400000000000000" pitchFamily="2" charset="-78"/>
              </a:rPr>
              <a:t>برنامه واکسیناسیون ضد هاری براساس نوع مواجهه</a:t>
            </a:r>
            <a:r>
              <a:rPr lang="fa-IR" sz="2800" dirty="0">
                <a:solidFill>
                  <a:srgbClr val="FF0000"/>
                </a:solidFill>
                <a:cs typeface="B Nazanin" panose="00000400000000000000" pitchFamily="2" charset="-78"/>
              </a:rPr>
              <a:t>:</a:t>
            </a:r>
          </a:p>
        </p:txBody>
      </p:sp>
      <p:sp>
        <p:nvSpPr>
          <p:cNvPr id="3" name="Content Placeholder 2"/>
          <p:cNvSpPr>
            <a:spLocks noGrp="1"/>
          </p:cNvSpPr>
          <p:nvPr>
            <p:ph sz="half" idx="1"/>
          </p:nvPr>
        </p:nvSpPr>
        <p:spPr>
          <a:xfrm>
            <a:off x="1290488" y="2003788"/>
            <a:ext cx="3610744" cy="3675285"/>
          </a:xfrm>
          <a:prstGeom prst="rect">
            <a:avLst/>
          </a:prstGeom>
        </p:spPr>
        <p:txBody>
          <a:bodyPr>
            <a:normAutofit fontScale="40000" lnSpcReduction="20000"/>
          </a:bodyPr>
          <a:lstStyle/>
          <a:p>
            <a:pPr algn="r" rtl="1">
              <a:lnSpc>
                <a:spcPct val="200000"/>
              </a:lnSpc>
              <a:buNone/>
            </a:pPr>
            <a:r>
              <a:rPr lang="fa-IR" sz="5000" b="1" dirty="0">
                <a:solidFill>
                  <a:srgbClr val="FF0000"/>
                </a:solidFill>
                <a:cs typeface="B Nazanin" panose="00000400000000000000" pitchFamily="2" charset="-78"/>
              </a:rPr>
              <a:t>اقدامات درمانی پس از مواجهه</a:t>
            </a:r>
            <a:endParaRPr lang="en-US" sz="5000" dirty="0">
              <a:solidFill>
                <a:srgbClr val="FF0000"/>
              </a:solidFill>
              <a:cs typeface="B Nazanin" panose="00000400000000000000" pitchFamily="2" charset="-78"/>
            </a:endParaRPr>
          </a:p>
          <a:p>
            <a:pPr algn="r" rtl="1">
              <a:lnSpc>
                <a:spcPct val="220000"/>
              </a:lnSpc>
              <a:buNone/>
            </a:pPr>
            <a:r>
              <a:rPr lang="fa-IR" sz="4200" b="1" dirty="0">
                <a:solidFill>
                  <a:schemeClr val="tx1"/>
                </a:solidFill>
                <a:cs typeface="B Nazanin" pitchFamily="2" charset="-78"/>
              </a:rPr>
              <a:t>شستشو با آب و صابون حداقل 15 دقیقه</a:t>
            </a:r>
            <a:endParaRPr lang="en-US" sz="4200" b="1" dirty="0">
              <a:solidFill>
                <a:schemeClr val="tx1"/>
              </a:solidFill>
              <a:cs typeface="B Nazanin" pitchFamily="2" charset="-78"/>
            </a:endParaRPr>
          </a:p>
          <a:p>
            <a:pPr algn="r" rtl="1">
              <a:lnSpc>
                <a:spcPct val="200000"/>
              </a:lnSpc>
              <a:buNone/>
            </a:pPr>
            <a:endParaRPr lang="fa-IR" sz="4200" b="1" dirty="0">
              <a:solidFill>
                <a:schemeClr val="tx1"/>
              </a:solidFill>
              <a:cs typeface="B Nazanin" pitchFamily="2" charset="-78"/>
            </a:endParaRPr>
          </a:p>
          <a:p>
            <a:pPr algn="r" rtl="1">
              <a:lnSpc>
                <a:spcPct val="200000"/>
              </a:lnSpc>
              <a:buNone/>
            </a:pPr>
            <a:r>
              <a:rPr lang="fa-IR" sz="4200" b="1" dirty="0">
                <a:solidFill>
                  <a:schemeClr val="tx1"/>
                </a:solidFill>
                <a:cs typeface="B Nazanin" pitchFamily="2" charset="-78"/>
              </a:rPr>
              <a:t>درمان موضعی زخم، تزریق  بلافاصله واکسن 	</a:t>
            </a:r>
          </a:p>
        </p:txBody>
      </p:sp>
      <p:sp>
        <p:nvSpPr>
          <p:cNvPr id="4" name="Content Placeholder 3"/>
          <p:cNvSpPr>
            <a:spLocks noGrp="1"/>
          </p:cNvSpPr>
          <p:nvPr>
            <p:ph sz="half" idx="2"/>
          </p:nvPr>
        </p:nvSpPr>
        <p:spPr>
          <a:xfrm>
            <a:off x="6725951" y="888964"/>
            <a:ext cx="4526388" cy="4531057"/>
          </a:xfrm>
          <a:prstGeom prst="rect">
            <a:avLst/>
          </a:prstGeom>
        </p:spPr>
        <p:txBody>
          <a:bodyPr>
            <a:noAutofit/>
          </a:bodyPr>
          <a:lstStyle/>
          <a:p>
            <a:pPr algn="r" rtl="1">
              <a:lnSpc>
                <a:spcPct val="200000"/>
              </a:lnSpc>
              <a:buNone/>
            </a:pPr>
            <a:r>
              <a:rPr lang="fa-IR" sz="2400" b="1" dirty="0">
                <a:solidFill>
                  <a:srgbClr val="FF0000"/>
                </a:solidFill>
                <a:cs typeface="B Nazanin" pitchFamily="2" charset="-78"/>
              </a:rPr>
              <a:t>طبقه بندی انواع مواجهه با حیوان مشکوک</a:t>
            </a:r>
            <a:endParaRPr lang="en-US" sz="2400" b="1" dirty="0">
              <a:solidFill>
                <a:srgbClr val="FF0000"/>
              </a:solidFill>
              <a:cs typeface="B Nazanin" pitchFamily="2" charset="-78"/>
            </a:endParaRPr>
          </a:p>
          <a:p>
            <a:pPr algn="r" rtl="1">
              <a:lnSpc>
                <a:spcPct val="200000"/>
              </a:lnSpc>
              <a:buNone/>
            </a:pPr>
            <a:r>
              <a:rPr lang="fa-IR" sz="2000" b="1" dirty="0">
                <a:solidFill>
                  <a:schemeClr val="tx1"/>
                </a:solidFill>
                <a:cs typeface="B Nazanin" pitchFamily="2" charset="-78"/>
              </a:rPr>
              <a:t>گروه  </a:t>
            </a:r>
            <a:r>
              <a:rPr lang="en-US" sz="2000" b="1" dirty="0">
                <a:solidFill>
                  <a:schemeClr val="tx1"/>
                </a:solidFill>
                <a:cs typeface="B Nazanin" pitchFamily="2" charset="-78"/>
              </a:rPr>
              <a:t>I</a:t>
            </a:r>
            <a:r>
              <a:rPr lang="fa-IR" sz="2000" b="1" dirty="0">
                <a:solidFill>
                  <a:schemeClr val="tx1"/>
                </a:solidFill>
                <a:cs typeface="B Nazanin" pitchFamily="2" charset="-78"/>
              </a:rPr>
              <a:t>: لمس کردن یا غذادادن به حیوان مشکوک،   لیسیدن پوست سالم توسط حیوان مشکوک</a:t>
            </a:r>
          </a:p>
          <a:p>
            <a:pPr algn="r" rtl="1">
              <a:lnSpc>
                <a:spcPct val="200000"/>
              </a:lnSpc>
              <a:buNone/>
            </a:pPr>
            <a:r>
              <a:rPr lang="fa-IR" sz="2000" b="1" dirty="0">
                <a:solidFill>
                  <a:schemeClr val="tx1"/>
                </a:solidFill>
                <a:cs typeface="B Nazanin" pitchFamily="2" charset="-78"/>
              </a:rPr>
              <a:t>گروه </a:t>
            </a:r>
            <a:r>
              <a:rPr lang="en-US" sz="2000" b="1" dirty="0">
                <a:solidFill>
                  <a:schemeClr val="tx1"/>
                </a:solidFill>
                <a:cs typeface="B Nazanin" pitchFamily="2" charset="-78"/>
              </a:rPr>
              <a:t>II</a:t>
            </a:r>
            <a:r>
              <a:rPr lang="fa-IR" sz="2000" b="1" dirty="0">
                <a:solidFill>
                  <a:schemeClr val="tx1"/>
                </a:solidFill>
                <a:cs typeface="B Nazanin" pitchFamily="2" charset="-78"/>
              </a:rPr>
              <a:t>: گازگرفتن پوست، خراشیدگی کوچک و کم  ساییدگی بدون خونریزی </a:t>
            </a:r>
            <a:r>
              <a:rPr lang="fa-IR" sz="2400" b="1" dirty="0">
                <a:solidFill>
                  <a:srgbClr val="FF0000"/>
                </a:solidFill>
                <a:cs typeface="B Nazanin" pitchFamily="2" charset="-78"/>
              </a:rPr>
              <a:t>	</a:t>
            </a:r>
          </a:p>
          <a:p>
            <a:pPr>
              <a:lnSpc>
                <a:spcPct val="150000"/>
              </a:lnSpc>
              <a:buNone/>
            </a:pPr>
            <a:endParaRPr lang="fa-IR" sz="2000" dirty="0"/>
          </a:p>
          <a:p>
            <a:pPr>
              <a:lnSpc>
                <a:spcPct val="150000"/>
              </a:lnSpc>
              <a:buNone/>
            </a:pPr>
            <a:endParaRPr lang="en-US" sz="2000" dirty="0"/>
          </a:p>
          <a:p>
            <a:pPr>
              <a:lnSpc>
                <a:spcPct val="200000"/>
              </a:lnSpc>
              <a:buNone/>
            </a:pPr>
            <a:r>
              <a:rPr lang="fa-IR" sz="2000" dirty="0">
                <a:solidFill>
                  <a:srgbClr val="FF0000"/>
                </a:solidFill>
                <a:cs typeface="B Nazanin" pitchFamily="2" charset="-78"/>
              </a:rPr>
              <a:t>	</a:t>
            </a:r>
          </a:p>
        </p:txBody>
      </p:sp>
      <p:sp>
        <p:nvSpPr>
          <p:cNvPr id="5" name="Rectangle 4"/>
          <p:cNvSpPr/>
          <p:nvPr/>
        </p:nvSpPr>
        <p:spPr>
          <a:xfrm>
            <a:off x="3021979" y="5719902"/>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24495316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658" y="333870"/>
            <a:ext cx="8229600" cy="636680"/>
          </a:xfrm>
        </p:spPr>
        <p:txBody>
          <a:bodyPr>
            <a:noAutofit/>
          </a:bodyPr>
          <a:lstStyle/>
          <a:p>
            <a:pPr algn="r"/>
            <a:r>
              <a:rPr lang="fa-IR" sz="2800" dirty="0">
                <a:solidFill>
                  <a:srgbClr val="FF0000"/>
                </a:solidFill>
                <a:cs typeface="B Nazanin" panose="00000400000000000000" pitchFamily="2" charset="-78"/>
              </a:rPr>
              <a:t>برنامه واکسیناسیون ضد هاری براساس نوع مواجهه (ادامه):</a:t>
            </a:r>
          </a:p>
        </p:txBody>
      </p:sp>
      <p:sp>
        <p:nvSpPr>
          <p:cNvPr id="3" name="Text Placeholder 2"/>
          <p:cNvSpPr>
            <a:spLocks noGrp="1"/>
          </p:cNvSpPr>
          <p:nvPr>
            <p:ph type="body" idx="1"/>
          </p:nvPr>
        </p:nvSpPr>
        <p:spPr>
          <a:xfrm>
            <a:off x="533239" y="951285"/>
            <a:ext cx="4227019" cy="886479"/>
          </a:xfrm>
        </p:spPr>
        <p:txBody>
          <a:bodyPr/>
          <a:lstStyle/>
          <a:p>
            <a:pPr algn="r" rtl="1"/>
            <a:r>
              <a:rPr lang="fa-IR" sz="2000" dirty="0">
                <a:solidFill>
                  <a:srgbClr val="0070C0"/>
                </a:solidFill>
                <a:cs typeface="B Titr" pitchFamily="2" charset="-78"/>
              </a:rPr>
              <a:t>اقدامات درمانی پس از مواجهه</a:t>
            </a:r>
            <a:endParaRPr lang="en-US" sz="2000" dirty="0">
              <a:solidFill>
                <a:srgbClr val="0070C0"/>
              </a:solidFill>
              <a:cs typeface="B Titr" pitchFamily="2" charset="-78"/>
            </a:endParaRPr>
          </a:p>
        </p:txBody>
      </p:sp>
      <p:sp>
        <p:nvSpPr>
          <p:cNvPr id="5" name="Content Placeholder 4"/>
          <p:cNvSpPr>
            <a:spLocks noGrp="1"/>
          </p:cNvSpPr>
          <p:nvPr>
            <p:ph sz="half" idx="2"/>
          </p:nvPr>
        </p:nvSpPr>
        <p:spPr>
          <a:xfrm>
            <a:off x="1019830" y="1944709"/>
            <a:ext cx="3740428" cy="3845720"/>
          </a:xfrm>
          <a:prstGeom prst="rect">
            <a:avLst/>
          </a:prstGeom>
        </p:spPr>
        <p:txBody>
          <a:bodyPr>
            <a:normAutofit/>
          </a:bodyPr>
          <a:lstStyle/>
          <a:p>
            <a:pPr algn="just" rtl="1">
              <a:lnSpc>
                <a:spcPct val="150000"/>
              </a:lnSpc>
              <a:buNone/>
            </a:pPr>
            <a:r>
              <a:rPr lang="fa-IR" sz="2000" b="1" dirty="0">
                <a:solidFill>
                  <a:schemeClr val="tx1"/>
                </a:solidFill>
                <a:cs typeface="B Nazanin" panose="00000400000000000000" pitchFamily="2" charset="-78"/>
              </a:rPr>
              <a:t>درمان موضعی زخم، </a:t>
            </a:r>
          </a:p>
          <a:p>
            <a:pPr algn="just" rtl="1">
              <a:lnSpc>
                <a:spcPct val="150000"/>
              </a:lnSpc>
              <a:buNone/>
            </a:pPr>
            <a:r>
              <a:rPr lang="fa-IR" sz="2000" b="1" dirty="0">
                <a:solidFill>
                  <a:schemeClr val="tx1"/>
                </a:solidFill>
                <a:cs typeface="B Nazanin" panose="00000400000000000000" pitchFamily="2" charset="-78"/>
              </a:rPr>
              <a:t>تزریق بلافاصله واکسن و ایمونوگلوبولین اختصاصی ضد هاری</a:t>
            </a:r>
          </a:p>
        </p:txBody>
      </p:sp>
      <p:sp>
        <p:nvSpPr>
          <p:cNvPr id="4" name="Text Placeholder 3"/>
          <p:cNvSpPr>
            <a:spLocks noGrp="1"/>
          </p:cNvSpPr>
          <p:nvPr>
            <p:ph type="body" sz="quarter" idx="3"/>
          </p:nvPr>
        </p:nvSpPr>
        <p:spPr>
          <a:xfrm>
            <a:off x="5349922" y="1095152"/>
            <a:ext cx="5595581" cy="636680"/>
          </a:xfrm>
        </p:spPr>
        <p:txBody>
          <a:bodyPr>
            <a:normAutofit/>
          </a:bodyPr>
          <a:lstStyle/>
          <a:p>
            <a:pPr algn="r" rtl="1"/>
            <a:r>
              <a:rPr lang="fa-IR" sz="1800" dirty="0">
                <a:solidFill>
                  <a:srgbClr val="0070C0"/>
                </a:solidFill>
                <a:cs typeface="B Titr" pitchFamily="2" charset="-78"/>
              </a:rPr>
              <a:t>طبقه بندی انواع مواجهه با حیوان مشکوک به هاری</a:t>
            </a:r>
            <a:endParaRPr lang="fa-IR" sz="1800" dirty="0"/>
          </a:p>
        </p:txBody>
      </p:sp>
      <p:sp>
        <p:nvSpPr>
          <p:cNvPr id="6" name="Content Placeholder 5"/>
          <p:cNvSpPr>
            <a:spLocks noGrp="1"/>
          </p:cNvSpPr>
          <p:nvPr>
            <p:ph sz="quarter" idx="4"/>
          </p:nvPr>
        </p:nvSpPr>
        <p:spPr>
          <a:xfrm>
            <a:off x="5616452" y="1731832"/>
            <a:ext cx="5451882" cy="4237791"/>
          </a:xfrm>
          <a:prstGeom prst="rect">
            <a:avLst/>
          </a:prstGeom>
        </p:spPr>
        <p:txBody>
          <a:bodyPr>
            <a:normAutofit fontScale="70000" lnSpcReduction="20000"/>
          </a:bodyPr>
          <a:lstStyle/>
          <a:p>
            <a:pPr marL="0" indent="0" algn="r" rtl="1">
              <a:lnSpc>
                <a:spcPct val="160000"/>
              </a:lnSpc>
              <a:buNone/>
            </a:pPr>
            <a:r>
              <a:rPr lang="fa-IR" b="1" dirty="0">
                <a:solidFill>
                  <a:schemeClr val="tx1"/>
                </a:solidFill>
                <a:cs typeface="B Nazanin" panose="00000400000000000000" pitchFamily="2" charset="-78"/>
              </a:rPr>
              <a:t>گروه </a:t>
            </a:r>
            <a:r>
              <a:rPr lang="en-US" b="1" dirty="0">
                <a:solidFill>
                  <a:schemeClr val="tx1"/>
                </a:solidFill>
                <a:cs typeface="B Nazanin" panose="00000400000000000000" pitchFamily="2" charset="-78"/>
              </a:rPr>
              <a:t>III</a:t>
            </a:r>
            <a:r>
              <a:rPr lang="fa-IR" b="1" dirty="0">
                <a:solidFill>
                  <a:schemeClr val="tx1"/>
                </a:solidFill>
                <a:cs typeface="B Nazanin" panose="00000400000000000000" pitchFamily="2" charset="-78"/>
              </a:rPr>
              <a:t>: گزیدگی و خراشیدگی منفرد یا متعدد عمیق </a:t>
            </a:r>
            <a:r>
              <a:rPr lang="fa-IR" b="1" dirty="0" smtClean="0">
                <a:solidFill>
                  <a:schemeClr val="tx1"/>
                </a:solidFill>
                <a:cs typeface="B Nazanin" panose="00000400000000000000" pitchFamily="2" charset="-78"/>
              </a:rPr>
              <a:t>پوستی:</a:t>
            </a:r>
            <a:endParaRPr lang="en-US" b="1" dirty="0">
              <a:solidFill>
                <a:schemeClr val="tx1"/>
              </a:solidFill>
              <a:cs typeface="B Nazanin" panose="00000400000000000000" pitchFamily="2" charset="-78"/>
            </a:endParaRPr>
          </a:p>
          <a:p>
            <a:pPr algn="r" rtl="1">
              <a:lnSpc>
                <a:spcPct val="160000"/>
              </a:lnSpc>
              <a:buFont typeface="Wingdings" panose="05000000000000000000" pitchFamily="2" charset="2"/>
              <a:buChar char="q"/>
            </a:pPr>
            <a:r>
              <a:rPr lang="fa-IR" b="1" dirty="0">
                <a:solidFill>
                  <a:schemeClr val="tx1"/>
                </a:solidFill>
                <a:cs typeface="B Nazanin" panose="00000400000000000000" pitchFamily="2" charset="-78"/>
              </a:rPr>
              <a:t>لیسیدن پوست آسیب دیده (قدیم و جدید) به هر دلیل (آلودگی پوست صدمه دیده با بزاق از طریق لیسیدن) </a:t>
            </a:r>
          </a:p>
          <a:p>
            <a:pPr algn="r" rtl="1">
              <a:lnSpc>
                <a:spcPct val="160000"/>
              </a:lnSpc>
              <a:buFont typeface="Wingdings" panose="05000000000000000000" pitchFamily="2" charset="2"/>
              <a:buChar char="q"/>
            </a:pPr>
            <a:r>
              <a:rPr lang="fa-IR" b="1" dirty="0">
                <a:solidFill>
                  <a:schemeClr val="tx1"/>
                </a:solidFill>
                <a:cs typeface="B Nazanin" panose="00000400000000000000" pitchFamily="2" charset="-78"/>
              </a:rPr>
              <a:t>آلودگی غشاء مخاطی (چشم، پلک،دهان ، بینی، ناحیه تناسلی و مقعد) با بزاق مانند لیسیدن </a:t>
            </a:r>
          </a:p>
          <a:p>
            <a:pPr algn="r" rtl="1">
              <a:lnSpc>
                <a:spcPct val="160000"/>
              </a:lnSpc>
              <a:buFont typeface="Wingdings" panose="05000000000000000000" pitchFamily="2" charset="2"/>
              <a:buChar char="q"/>
            </a:pPr>
            <a:r>
              <a:rPr lang="fa-IR" b="1" dirty="0">
                <a:solidFill>
                  <a:schemeClr val="tx1"/>
                </a:solidFill>
                <a:cs typeface="B Nazanin" panose="00000400000000000000" pitchFamily="2" charset="-78"/>
              </a:rPr>
              <a:t>مواجهه با خفاش، گزش یا  خراشیدگی با خفاش </a:t>
            </a:r>
          </a:p>
          <a:p>
            <a:pPr algn="r" rtl="1">
              <a:lnSpc>
                <a:spcPct val="160000"/>
              </a:lnSpc>
              <a:buFont typeface="Wingdings" panose="05000000000000000000" pitchFamily="2" charset="2"/>
              <a:buChar char="q"/>
            </a:pPr>
            <a:r>
              <a:rPr lang="fa-IR" b="1" dirty="0">
                <a:solidFill>
                  <a:schemeClr val="tx1"/>
                </a:solidFill>
                <a:cs typeface="B Nazanin" panose="00000400000000000000" pitchFamily="2" charset="-78"/>
              </a:rPr>
              <a:t>هر نوع جراحت در سر، گردن، صورت و دست (نوک انگشتان تا مچ دست) و ناحیه تناسلی</a:t>
            </a:r>
          </a:p>
          <a:p>
            <a:pPr algn="r" rtl="1">
              <a:lnSpc>
                <a:spcPct val="160000"/>
              </a:lnSpc>
              <a:buFont typeface="Wingdings" panose="05000000000000000000" pitchFamily="2" charset="2"/>
              <a:buChar char="q"/>
            </a:pPr>
            <a:r>
              <a:rPr lang="fa-IR" b="1" dirty="0">
                <a:solidFill>
                  <a:schemeClr val="tx1"/>
                </a:solidFill>
                <a:cs typeface="B Nazanin" panose="00000400000000000000" pitchFamily="2" charset="-78"/>
              </a:rPr>
              <a:t>هر نوع گزش توسط حیوان محتمل و قطعی مبتلا به هاری</a:t>
            </a:r>
          </a:p>
          <a:p>
            <a:pPr algn="r" rtl="1">
              <a:lnSpc>
                <a:spcPct val="160000"/>
              </a:lnSpc>
              <a:buFont typeface="Wingdings" panose="05000000000000000000" pitchFamily="2" charset="2"/>
              <a:buChar char="q"/>
            </a:pPr>
            <a:r>
              <a:rPr lang="fa-IR" b="1" dirty="0">
                <a:solidFill>
                  <a:schemeClr val="tx1"/>
                </a:solidFill>
                <a:cs typeface="B Nazanin" panose="00000400000000000000" pitchFamily="2" charset="-78"/>
              </a:rPr>
              <a:t>افراد مبتلا به ضعف شدید سیستم ایمنی</a:t>
            </a:r>
            <a:endParaRPr lang="en-US" b="1" dirty="0">
              <a:solidFill>
                <a:schemeClr val="tx1"/>
              </a:solidFill>
              <a:cs typeface="B Nazanin" panose="00000400000000000000" pitchFamily="2" charset="-78"/>
            </a:endParaRPr>
          </a:p>
          <a:p>
            <a:pPr algn="r" rtl="1">
              <a:lnSpc>
                <a:spcPct val="150000"/>
              </a:lnSpc>
              <a:buNone/>
            </a:pPr>
            <a:endParaRPr lang="fa-IR" sz="2000" dirty="0"/>
          </a:p>
        </p:txBody>
      </p:sp>
      <p:sp>
        <p:nvSpPr>
          <p:cNvPr id="7" name="Rectangle 6"/>
          <p:cNvSpPr/>
          <p:nvPr/>
        </p:nvSpPr>
        <p:spPr>
          <a:xfrm>
            <a:off x="2988526" y="5998680"/>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1116425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F531E44-C923-407D-91E2-B3F9C6C00A5F}"/>
              </a:ext>
            </a:extLst>
          </p:cNvPr>
          <p:cNvSpPr>
            <a:spLocks noGrp="1"/>
          </p:cNvSpPr>
          <p:nvPr>
            <p:ph/>
          </p:nvPr>
        </p:nvSpPr>
        <p:spPr>
          <a:xfrm>
            <a:off x="419469" y="1514099"/>
            <a:ext cx="11358282" cy="2142564"/>
          </a:xfrm>
        </p:spPr>
        <p:txBody>
          <a:bodyPr>
            <a:normAutofit/>
          </a:bodyPr>
          <a:lstStyle/>
          <a:p>
            <a:pPr algn="just" rtl="1">
              <a:lnSpc>
                <a:spcPct val="200000"/>
              </a:lnSpc>
            </a:pPr>
            <a:r>
              <a:rPr lang="fa-IR" b="1" dirty="0">
                <a:solidFill>
                  <a:srgbClr val="C00000"/>
                </a:solidFill>
                <a:cs typeface="B Nazanin" panose="00000400000000000000" pitchFamily="2" charset="-78"/>
              </a:rPr>
              <a:t>تذکر ﻣﻬﻢ</a:t>
            </a:r>
            <a:r>
              <a:rPr lang="fa-IR" b="1" dirty="0" smtClean="0">
                <a:solidFill>
                  <a:srgbClr val="C00000"/>
                </a:solidFill>
                <a:cs typeface="B Nazanin" panose="00000400000000000000" pitchFamily="2" charset="-78"/>
              </a:rPr>
              <a:t>:</a:t>
            </a:r>
            <a:r>
              <a:rPr lang="en-US" b="1" dirty="0" smtClean="0">
                <a:solidFill>
                  <a:srgbClr val="C00000"/>
                </a:solidFill>
                <a:cs typeface="B Nazanin" panose="00000400000000000000" pitchFamily="2" charset="-78"/>
              </a:rPr>
              <a:t> </a:t>
            </a:r>
            <a:r>
              <a:rPr lang="fa-IR" b="1" dirty="0" smtClean="0">
                <a:solidFill>
                  <a:srgbClr val="FFFF00"/>
                </a:solidFill>
                <a:cs typeface="B Nazanin" panose="00000400000000000000" pitchFamily="2" charset="-78"/>
              </a:rPr>
              <a:t>کلیه </a:t>
            </a:r>
            <a:r>
              <a:rPr lang="fa-IR" b="1" dirty="0">
                <a:solidFill>
                  <a:srgbClr val="FFFF00"/>
                </a:solidFill>
                <a:cs typeface="B Nazanin" panose="00000400000000000000" pitchFamily="2" charset="-78"/>
              </a:rPr>
              <a:t>ﻣﻮارد ﺣﯿﻮان گزیدگی چه اهلی و چه وحشی را ﺑﺎﯾﺪ ﻫﺎرتلقی ﻧﻤﻮد </a:t>
            </a:r>
            <a:r>
              <a:rPr lang="fa-IR" b="1" dirty="0" smtClean="0">
                <a:solidFill>
                  <a:srgbClr val="FFFF00"/>
                </a:solidFill>
                <a:cs typeface="B Nazanin" panose="00000400000000000000" pitchFamily="2" charset="-78"/>
              </a:rPr>
              <a:t>و</a:t>
            </a:r>
            <a:r>
              <a:rPr lang="en-US" b="1" dirty="0" smtClean="0">
                <a:solidFill>
                  <a:srgbClr val="FFFF00"/>
                </a:solidFill>
                <a:cs typeface="B Nazanin" panose="00000400000000000000" pitchFamily="2" charset="-78"/>
              </a:rPr>
              <a:t> </a:t>
            </a:r>
            <a:r>
              <a:rPr lang="fa-IR" b="1" dirty="0" smtClean="0">
                <a:solidFill>
                  <a:srgbClr val="FFFF00"/>
                </a:solidFill>
                <a:cs typeface="B Nazanin" panose="00000400000000000000" pitchFamily="2" charset="-78"/>
              </a:rPr>
              <a:t>ﺑﯿﻤﺎر </a:t>
            </a:r>
            <a:r>
              <a:rPr lang="fa-IR" b="1" dirty="0">
                <a:solidFill>
                  <a:srgbClr val="FFFF00"/>
                </a:solidFill>
                <a:cs typeface="B Nazanin" panose="00000400000000000000" pitchFamily="2" charset="-78"/>
              </a:rPr>
              <a:t>را ﺑﺎﯾﺪ ﻓﻮرا ً ﺗﺤﺖ اﻗﺪاﻣﺎت پیشگیری و درمان هاری قرار </a:t>
            </a:r>
            <a:r>
              <a:rPr lang="fa-IR" b="1" dirty="0" smtClean="0">
                <a:solidFill>
                  <a:srgbClr val="FFFF00"/>
                </a:solidFill>
                <a:cs typeface="B Nazanin" panose="00000400000000000000" pitchFamily="2" charset="-78"/>
              </a:rPr>
              <a:t>گیرد</a:t>
            </a:r>
            <a:r>
              <a:rPr lang="en-US" b="1" dirty="0" smtClean="0">
                <a:solidFill>
                  <a:srgbClr val="FFFF00"/>
                </a:solidFill>
                <a:cs typeface="B Nazanin" panose="00000400000000000000" pitchFamily="2" charset="-78"/>
              </a:rPr>
              <a:t> </a:t>
            </a:r>
            <a:r>
              <a:rPr lang="fa-IR" b="1" dirty="0" smtClean="0">
                <a:solidFill>
                  <a:srgbClr val="FFFF00"/>
                </a:solidFill>
                <a:cs typeface="B Nazanin" panose="00000400000000000000" pitchFamily="2" charset="-78"/>
              </a:rPr>
              <a:t>اﯾﻦ </a:t>
            </a:r>
            <a:r>
              <a:rPr lang="fa-IR" b="1" dirty="0">
                <a:solidFill>
                  <a:srgbClr val="FFFF00"/>
                </a:solidFill>
                <a:cs typeface="B Nazanin" panose="00000400000000000000" pitchFamily="2" charset="-78"/>
              </a:rPr>
              <a:t>ﻣﻮﺿﻮع ﺑﻪ ﻗﺪري اﻫﻤﯿﺖ دارد که اگر ﺣﯿﻮان </a:t>
            </a:r>
            <a:r>
              <a:rPr lang="fa-IR" b="1" dirty="0" smtClean="0">
                <a:solidFill>
                  <a:srgbClr val="FFFF00"/>
                </a:solidFill>
                <a:cs typeface="B Nazanin" panose="00000400000000000000" pitchFamily="2" charset="-78"/>
              </a:rPr>
              <a:t>گزنده </a:t>
            </a:r>
            <a:r>
              <a:rPr lang="fa-IR" b="1" dirty="0">
                <a:solidFill>
                  <a:srgbClr val="FFFF00"/>
                </a:solidFill>
                <a:cs typeface="B Nazanin" panose="00000400000000000000" pitchFamily="2" charset="-78"/>
              </a:rPr>
              <a:t>ﻣﺜﻞ ﺳگ داراي ﻗﻼده و سابقه واکسیناسیون کامل نیز باشد</a:t>
            </a:r>
            <a:r>
              <a:rPr lang="fa-IR" b="1" dirty="0" smtClean="0">
                <a:solidFill>
                  <a:srgbClr val="FFFF00"/>
                </a:solidFill>
                <a:cs typeface="B Nazanin" panose="00000400000000000000" pitchFamily="2" charset="-78"/>
              </a:rPr>
              <a:t>،</a:t>
            </a:r>
            <a:r>
              <a:rPr lang="en-US" b="1" dirty="0" smtClean="0">
                <a:solidFill>
                  <a:srgbClr val="FFFF00"/>
                </a:solidFill>
                <a:cs typeface="B Nazanin" panose="00000400000000000000" pitchFamily="2" charset="-78"/>
              </a:rPr>
              <a:t> </a:t>
            </a:r>
            <a:r>
              <a:rPr lang="fa-IR" b="1" dirty="0" smtClean="0">
                <a:solidFill>
                  <a:srgbClr val="FFFF00"/>
                </a:solidFill>
                <a:cs typeface="B Nazanin" panose="00000400000000000000" pitchFamily="2" charset="-78"/>
              </a:rPr>
              <a:t>می </a:t>
            </a:r>
            <a:r>
              <a:rPr lang="fa-IR" b="1" dirty="0">
                <a:solidFill>
                  <a:srgbClr val="FFFF00"/>
                </a:solidFill>
                <a:cs typeface="B Nazanin" panose="00000400000000000000" pitchFamily="2" charset="-78"/>
              </a:rPr>
              <a:t>بایست اقدامات </a:t>
            </a:r>
            <a:r>
              <a:rPr lang="fa-IR" b="1" dirty="0" smtClean="0">
                <a:solidFill>
                  <a:srgbClr val="FFFF00"/>
                </a:solidFill>
                <a:cs typeface="B Nazanin" panose="00000400000000000000" pitchFamily="2" charset="-78"/>
              </a:rPr>
              <a:t>پیشگیری </a:t>
            </a:r>
            <a:r>
              <a:rPr lang="fa-IR" b="1" dirty="0">
                <a:solidFill>
                  <a:srgbClr val="FFFF00"/>
                </a:solidFill>
                <a:cs typeface="B Nazanin" panose="00000400000000000000" pitchFamily="2" charset="-78"/>
              </a:rPr>
              <a:t>و درمان رابرای فرد سریعا انجام داد.</a:t>
            </a:r>
          </a:p>
        </p:txBody>
      </p:sp>
      <p:sp>
        <p:nvSpPr>
          <p:cNvPr id="6" name="TextBox 5">
            <a:extLst>
              <a:ext uri="{FF2B5EF4-FFF2-40B4-BE49-F238E27FC236}">
                <a16:creationId xmlns:a16="http://schemas.microsoft.com/office/drawing/2014/main" id="{1CC8BC22-BBF5-490B-ABE1-38C2A1535474}"/>
              </a:ext>
            </a:extLst>
          </p:cNvPr>
          <p:cNvSpPr txBox="1"/>
          <p:nvPr/>
        </p:nvSpPr>
        <p:spPr>
          <a:xfrm>
            <a:off x="2482155" y="3834083"/>
            <a:ext cx="6647330" cy="400110"/>
          </a:xfrm>
          <a:prstGeom prst="rect">
            <a:avLst/>
          </a:prstGeom>
          <a:noFill/>
        </p:spPr>
        <p:txBody>
          <a:bodyPr wrap="square">
            <a:spAutoFit/>
          </a:bodyPr>
          <a:lstStyle/>
          <a:p>
            <a:pPr algn="ctr"/>
            <a:r>
              <a:rPr lang="fa-IR" sz="2000" dirty="0" smtClean="0">
                <a:solidFill>
                  <a:srgbClr val="FF0000"/>
                </a:solidFill>
                <a:cs typeface="B Nazanin" panose="00000400000000000000" pitchFamily="2" charset="-78"/>
              </a:rPr>
              <a:t>یعنی </a:t>
            </a:r>
            <a:r>
              <a:rPr lang="fa-IR" sz="2000" dirty="0">
                <a:solidFill>
                  <a:srgbClr val="FF0000"/>
                </a:solidFill>
                <a:cs typeface="B Nazanin" panose="00000400000000000000" pitchFamily="2" charset="-78"/>
              </a:rPr>
              <a:t>داﺷﺘﻦﺳﺎﺑﻘﻪ </a:t>
            </a:r>
            <a:r>
              <a:rPr lang="fa-IR" sz="2000" dirty="0" smtClean="0">
                <a:solidFill>
                  <a:srgbClr val="FF0000"/>
                </a:solidFill>
                <a:cs typeface="B Nazanin" panose="00000400000000000000" pitchFamily="2" charset="-78"/>
              </a:rPr>
              <a:t>واکسیناسیونﺣﯿﻮان </a:t>
            </a:r>
            <a:r>
              <a:rPr lang="fa-IR" sz="2000" dirty="0">
                <a:solidFill>
                  <a:srgbClr val="FF0000"/>
                </a:solidFill>
                <a:cs typeface="B Nazanin" panose="00000400000000000000" pitchFamily="2" charset="-78"/>
              </a:rPr>
              <a:t>مانعی برانجام واکسیناسیون فرد نیست </a:t>
            </a:r>
            <a:r>
              <a:rPr lang="fa-IR" sz="2000" dirty="0" smtClean="0">
                <a:solidFill>
                  <a:srgbClr val="FF0000"/>
                </a:solidFill>
                <a:cs typeface="B Nazanin" panose="00000400000000000000" pitchFamily="2" charset="-78"/>
              </a:rPr>
              <a:t>.</a:t>
            </a:r>
            <a:endParaRPr lang="en-US" sz="2000" dirty="0">
              <a:solidFill>
                <a:srgbClr val="FF0000"/>
              </a:solidFill>
              <a:cs typeface="B Nazanin" panose="00000400000000000000" pitchFamily="2" charset="-78"/>
            </a:endParaRPr>
          </a:p>
        </p:txBody>
      </p:sp>
      <p:sp>
        <p:nvSpPr>
          <p:cNvPr id="5" name="Rectangle 4"/>
          <p:cNvSpPr/>
          <p:nvPr/>
        </p:nvSpPr>
        <p:spPr>
          <a:xfrm>
            <a:off x="3021979" y="5719902"/>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27925195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54F03-57AB-4330-B13F-531E645A250B}"/>
              </a:ext>
            </a:extLst>
          </p:cNvPr>
          <p:cNvSpPr>
            <a:spLocks noGrp="1"/>
          </p:cNvSpPr>
          <p:nvPr>
            <p:ph type="title"/>
          </p:nvPr>
        </p:nvSpPr>
        <p:spPr/>
        <p:txBody>
          <a:bodyPr>
            <a:normAutofit/>
          </a:bodyPr>
          <a:lstStyle/>
          <a:p>
            <a:pPr algn="just" rtl="1"/>
            <a:r>
              <a:rPr lang="fa-IR" sz="2800" dirty="0">
                <a:solidFill>
                  <a:srgbClr val="FF0000"/>
                </a:solidFill>
                <a:cs typeface="B Nazanin" panose="00000400000000000000" pitchFamily="2" charset="-78"/>
              </a:rPr>
              <a:t>چه کسانی باید واکسیناسیون قبل از مواجهه دریافت کنند:</a:t>
            </a:r>
            <a:r>
              <a:rPr lang="fa-IR" sz="2800" dirty="0">
                <a:cs typeface="B Nazanin" panose="00000400000000000000" pitchFamily="2" charset="-78"/>
              </a:rPr>
              <a:t>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88A230A4-ABB3-46F1-B5BA-72C118CDDC49}"/>
              </a:ext>
            </a:extLst>
          </p:cNvPr>
          <p:cNvSpPr>
            <a:spLocks noGrp="1"/>
          </p:cNvSpPr>
          <p:nvPr>
            <p:ph idx="1"/>
          </p:nvPr>
        </p:nvSpPr>
        <p:spPr>
          <a:xfrm>
            <a:off x="555812" y="1622612"/>
            <a:ext cx="10711745" cy="3872753"/>
          </a:xfrm>
        </p:spPr>
        <p:txBody>
          <a:bodyPr/>
          <a:lstStyle/>
          <a:p>
            <a:pPr algn="just" rtl="1">
              <a:lnSpc>
                <a:spcPct val="200000"/>
              </a:lnSpc>
            </a:pPr>
            <a:r>
              <a:rPr lang="fa-IR" dirty="0">
                <a:cs typeface="B Nazanin" panose="00000400000000000000" pitchFamily="2" charset="-78"/>
              </a:rPr>
              <a:t>گروه های پرﺧﻄﺮﻣﺎﻧﻨﺪکارکنان آزﻣﺎﯾﺸگاه هایی که ﺑﺎ وﯾﺮوس ﻫﺎري </a:t>
            </a:r>
            <a:r>
              <a:rPr lang="fa-IR" dirty="0" smtClean="0">
                <a:cs typeface="B Nazanin" panose="00000400000000000000" pitchFamily="2" charset="-78"/>
              </a:rPr>
              <a:t>ﺳﺮوکاردارﻧﺪ،</a:t>
            </a:r>
            <a:r>
              <a:rPr lang="en-US" dirty="0" smtClean="0">
                <a:cs typeface="B Nazanin" panose="00000400000000000000" pitchFamily="2" charset="-78"/>
              </a:rPr>
              <a:t> </a:t>
            </a:r>
            <a:r>
              <a:rPr lang="fa-IR" dirty="0" smtClean="0">
                <a:cs typeface="B Nazanin" panose="00000400000000000000" pitchFamily="2" charset="-78"/>
              </a:rPr>
              <a:t>دامپزشکان </a:t>
            </a:r>
            <a:r>
              <a:rPr lang="fa-IR" dirty="0">
                <a:cs typeface="B Nazanin" panose="00000400000000000000" pitchFamily="2" charset="-78"/>
              </a:rPr>
              <a:t>،تکنسین ها و کاردان های دامپزشکی ،کارکنان و بازرسان گوشت در کشتارگاه ها ،شکارچیان ،شکاربانان حفاظت محیط زیست و پرسنل مسئول </a:t>
            </a:r>
            <a:r>
              <a:rPr lang="fa-IR" dirty="0" smtClean="0">
                <a:cs typeface="B Nazanin" panose="00000400000000000000" pitchFamily="2" charset="-78"/>
              </a:rPr>
              <a:t>هاری </a:t>
            </a:r>
            <a:r>
              <a:rPr lang="fa-IR" dirty="0">
                <a:cs typeface="B Nazanin" panose="00000400000000000000" pitchFamily="2" charset="-78"/>
              </a:rPr>
              <a:t>در مراکز بهداشت ،افرادی که قصد مسافرت به مناطق پر خطر را دارند و دانشجویان  رده های مختلف دامپزشکی</a:t>
            </a:r>
          </a:p>
          <a:p>
            <a:pPr algn="ctr" rtl="1">
              <a:lnSpc>
                <a:spcPct val="200000"/>
              </a:lnSpc>
            </a:pPr>
            <a:r>
              <a:rPr lang="fa-IR" b="1" i="1" dirty="0">
                <a:solidFill>
                  <a:srgbClr val="FF0000"/>
                </a:solidFill>
              </a:rPr>
              <a:t>نحوه تزریق در دو نوبت روز صفر و7</a:t>
            </a:r>
          </a:p>
        </p:txBody>
      </p:sp>
      <p:sp>
        <p:nvSpPr>
          <p:cNvPr id="4" name="Rectangle 3"/>
          <p:cNvSpPr/>
          <p:nvPr/>
        </p:nvSpPr>
        <p:spPr>
          <a:xfrm>
            <a:off x="3021979" y="5719902"/>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39964224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3865" y="923365"/>
            <a:ext cx="10124088" cy="708212"/>
          </a:xfrm>
        </p:spPr>
        <p:txBody>
          <a:bodyPr>
            <a:noAutofit/>
          </a:bodyPr>
          <a:lstStyle/>
          <a:p>
            <a:pPr algn="r" rtl="1">
              <a:lnSpc>
                <a:spcPct val="150000"/>
              </a:lnSpc>
            </a:pPr>
            <a:r>
              <a:rPr lang="fa-IR" sz="2000" dirty="0">
                <a:solidFill>
                  <a:srgbClr val="FF0000"/>
                </a:solidFill>
                <a:cs typeface="B Nazanin" panose="00000400000000000000" pitchFamily="2" charset="-78"/>
              </a:rPr>
              <a:t>در برخی موارد به دلیل نیاز به انجام اقدامات و مراقبت های خاص لازم است بیمار به بیمارستان ارجاع داده شود که شامل موارد زیر می باشند:</a:t>
            </a:r>
            <a:endParaRPr lang="en-US" sz="20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131536" y="1707309"/>
            <a:ext cx="11056417" cy="4485536"/>
          </a:xfrm>
          <a:prstGeom prst="rect">
            <a:avLst/>
          </a:prstGeom>
        </p:spPr>
        <p:txBody>
          <a:bodyPr>
            <a:noAutofit/>
          </a:bodyPr>
          <a:lstStyle/>
          <a:p>
            <a:pPr lvl="0" algn="r" rtl="1">
              <a:lnSpc>
                <a:spcPct val="200000"/>
              </a:lnSpc>
              <a:buFont typeface="Wingdings" panose="05000000000000000000" pitchFamily="2" charset="2"/>
              <a:buChar char="q"/>
            </a:pPr>
            <a:r>
              <a:rPr lang="fa-IR" b="1" dirty="0">
                <a:cs typeface="B Nazanin" panose="00000400000000000000" pitchFamily="2" charset="-78"/>
              </a:rPr>
              <a:t>تزریق سرم در اطراف جراحت در موارد خاص (پلک، بینی، گوش و ...) و یا در بیهوشی</a:t>
            </a:r>
          </a:p>
          <a:p>
            <a:pPr lvl="0" algn="r" rtl="1">
              <a:lnSpc>
                <a:spcPct val="200000"/>
              </a:lnSpc>
              <a:buFont typeface="Wingdings" panose="05000000000000000000" pitchFamily="2" charset="2"/>
              <a:buChar char="q"/>
            </a:pPr>
            <a:r>
              <a:rPr lang="fa-IR" b="1" dirty="0">
                <a:cs typeface="B Nazanin" panose="00000400000000000000" pitchFamily="2" charset="-78"/>
              </a:rPr>
              <a:t>خونریزی غیر قابل کنترل</a:t>
            </a:r>
            <a:endParaRPr lang="en-US" b="1" dirty="0">
              <a:cs typeface="B Nazanin" panose="00000400000000000000" pitchFamily="2" charset="-78"/>
            </a:endParaRPr>
          </a:p>
          <a:p>
            <a:pPr lvl="0" algn="r" rtl="1">
              <a:lnSpc>
                <a:spcPct val="200000"/>
              </a:lnSpc>
              <a:buFont typeface="Wingdings" panose="05000000000000000000" pitchFamily="2" charset="2"/>
              <a:buChar char="q"/>
            </a:pPr>
            <a:r>
              <a:rPr lang="fa-IR" b="1" dirty="0">
                <a:cs typeface="B Nazanin" panose="00000400000000000000" pitchFamily="2" charset="-78"/>
              </a:rPr>
              <a:t>کاهش </a:t>
            </a:r>
            <a:r>
              <a:rPr lang="fa-IR" b="1" dirty="0" err="1">
                <a:cs typeface="B Nazanin" panose="00000400000000000000" pitchFamily="2" charset="-78"/>
              </a:rPr>
              <a:t>فشارخون</a:t>
            </a:r>
            <a:r>
              <a:rPr lang="fa-IR" b="1" dirty="0">
                <a:cs typeface="B Nazanin" panose="00000400000000000000" pitchFamily="2" charset="-78"/>
              </a:rPr>
              <a:t> (فشار خون </a:t>
            </a:r>
            <a:r>
              <a:rPr lang="fa-IR" b="1" dirty="0" err="1">
                <a:cs typeface="B Nazanin" panose="00000400000000000000" pitchFamily="2" charset="-78"/>
              </a:rPr>
              <a:t>سیستولیک</a:t>
            </a:r>
            <a:r>
              <a:rPr lang="fa-IR" b="1" dirty="0">
                <a:cs typeface="B Nazanin" panose="00000400000000000000" pitchFamily="2" charset="-78"/>
              </a:rPr>
              <a:t> کمتر از 100 میلیمتر جیوه) یا کاهش فشار خون وضعیتی</a:t>
            </a:r>
            <a:endParaRPr lang="en-US" b="1" dirty="0">
              <a:cs typeface="B Nazanin" panose="00000400000000000000" pitchFamily="2" charset="-78"/>
            </a:endParaRPr>
          </a:p>
          <a:p>
            <a:pPr lvl="0" algn="r" rtl="1">
              <a:lnSpc>
                <a:spcPct val="200000"/>
              </a:lnSpc>
              <a:buFont typeface="Wingdings" panose="05000000000000000000" pitchFamily="2" charset="2"/>
              <a:buChar char="q"/>
            </a:pPr>
            <a:r>
              <a:rPr lang="fa-IR" b="1" dirty="0">
                <a:cs typeface="B Nazanin" panose="00000400000000000000" pitchFamily="2" charset="-78"/>
              </a:rPr>
              <a:t>خواب آلودگی و اختلال هوشیاری به دلیل صدمه یا ضربه به سر</a:t>
            </a:r>
            <a:endParaRPr lang="en-US" b="1" dirty="0">
              <a:cs typeface="B Nazanin" panose="00000400000000000000" pitchFamily="2" charset="-78"/>
            </a:endParaRPr>
          </a:p>
          <a:p>
            <a:pPr lvl="0" algn="r" rtl="1">
              <a:lnSpc>
                <a:spcPct val="200000"/>
              </a:lnSpc>
              <a:buFont typeface="Wingdings" panose="05000000000000000000" pitchFamily="2" charset="2"/>
              <a:buChar char="q"/>
            </a:pPr>
            <a:r>
              <a:rPr lang="fa-IR" b="1" dirty="0">
                <a:cs typeface="B Nazanin" panose="00000400000000000000" pitchFamily="2" charset="-78"/>
              </a:rPr>
              <a:t>احتمال صدمه به اعضا خاص مانند چشم و صدمه شدید به قفسه سینه و ... و شکستگی استخوان، پارگی عضله و عصب</a:t>
            </a:r>
            <a:endParaRPr lang="en-US" b="1" dirty="0">
              <a:cs typeface="B Nazanin" panose="00000400000000000000" pitchFamily="2" charset="-78"/>
            </a:endParaRPr>
          </a:p>
          <a:p>
            <a:pPr lvl="0" algn="r" rtl="1">
              <a:lnSpc>
                <a:spcPct val="200000"/>
              </a:lnSpc>
              <a:buFont typeface="Wingdings" panose="05000000000000000000" pitchFamily="2" charset="2"/>
              <a:buChar char="q"/>
            </a:pPr>
            <a:r>
              <a:rPr lang="fa-IR" b="1" dirty="0">
                <a:cs typeface="B Nazanin" panose="00000400000000000000" pitchFamily="2" charset="-78"/>
              </a:rPr>
              <a:t>نیاز به </a:t>
            </a:r>
            <a:r>
              <a:rPr lang="fa-IR" b="1" dirty="0" err="1">
                <a:cs typeface="B Nazanin" panose="00000400000000000000" pitchFamily="2" charset="-78"/>
              </a:rPr>
              <a:t>دبریدمان</a:t>
            </a:r>
            <a:r>
              <a:rPr lang="fa-IR" b="1" dirty="0">
                <a:cs typeface="B Nazanin" panose="00000400000000000000" pitchFamily="2" charset="-78"/>
              </a:rPr>
              <a:t> وسیع</a:t>
            </a:r>
            <a:endParaRPr lang="en-US" b="1" dirty="0">
              <a:cs typeface="B Nazanin" panose="00000400000000000000" pitchFamily="2" charset="-78"/>
            </a:endParaRPr>
          </a:p>
        </p:txBody>
      </p:sp>
    </p:spTree>
    <p:extLst>
      <p:ext uri="{BB962C8B-B14F-4D97-AF65-F5344CB8AC3E}">
        <p14:creationId xmlns:p14="http://schemas.microsoft.com/office/powerpoint/2010/main" val="1553171600"/>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828" y="382867"/>
            <a:ext cx="10442360" cy="917899"/>
          </a:xfrm>
        </p:spPr>
        <p:txBody>
          <a:bodyPr>
            <a:noAutofit/>
          </a:bodyPr>
          <a:lstStyle/>
          <a:p>
            <a:pPr algn="r"/>
            <a:r>
              <a:rPr lang="fa-IR" sz="1600" dirty="0">
                <a:solidFill>
                  <a:srgbClr val="FF0000"/>
                </a:solidFill>
                <a:cs typeface="B Titr" panose="00000700000000000000" pitchFamily="2" charset="-78"/>
              </a:rPr>
              <a:t>ارجاع به بیمارستان (ادامه)</a:t>
            </a:r>
            <a:endParaRPr lang="en-US" sz="1400" dirty="0">
              <a:solidFill>
                <a:srgbClr val="FF0000"/>
              </a:solidFill>
            </a:endParaRPr>
          </a:p>
        </p:txBody>
      </p:sp>
      <p:sp>
        <p:nvSpPr>
          <p:cNvPr id="3" name="Content Placeholder 2"/>
          <p:cNvSpPr>
            <a:spLocks noGrp="1"/>
          </p:cNvSpPr>
          <p:nvPr>
            <p:ph idx="1"/>
          </p:nvPr>
        </p:nvSpPr>
        <p:spPr>
          <a:xfrm>
            <a:off x="708338" y="1300766"/>
            <a:ext cx="11134038" cy="4076127"/>
          </a:xfrm>
          <a:prstGeom prst="rect">
            <a:avLst/>
          </a:prstGeom>
        </p:spPr>
        <p:txBody>
          <a:bodyPr>
            <a:noAutofit/>
          </a:bodyPr>
          <a:lstStyle/>
          <a:p>
            <a:pPr lvl="0" algn="r" rtl="1">
              <a:lnSpc>
                <a:spcPct val="200000"/>
              </a:lnSpc>
              <a:buFont typeface="Wingdings" panose="05000000000000000000" pitchFamily="2" charset="2"/>
              <a:buChar char="q"/>
            </a:pPr>
            <a:r>
              <a:rPr lang="fa-IR" b="1" dirty="0">
                <a:solidFill>
                  <a:schemeClr val="tx1"/>
                </a:solidFill>
                <a:cs typeface="B Nazanin" panose="00000400000000000000" pitchFamily="2" charset="-78"/>
              </a:rPr>
              <a:t>احتمال صدمه شدید به صورت و قفسه سینه و شکم و ....</a:t>
            </a:r>
            <a:endParaRPr lang="en-US" b="1" dirty="0">
              <a:solidFill>
                <a:schemeClr val="tx1"/>
              </a:solidFill>
              <a:cs typeface="B Nazanin" panose="00000400000000000000" pitchFamily="2" charset="-78"/>
            </a:endParaRPr>
          </a:p>
          <a:p>
            <a:pPr lvl="0" algn="r" rtl="1">
              <a:lnSpc>
                <a:spcPct val="200000"/>
              </a:lnSpc>
              <a:buFont typeface="Wingdings" panose="05000000000000000000" pitchFamily="2" charset="2"/>
              <a:buChar char="q"/>
            </a:pPr>
            <a:r>
              <a:rPr lang="fa-IR" b="1" dirty="0">
                <a:solidFill>
                  <a:schemeClr val="tx1"/>
                </a:solidFill>
                <a:cs typeface="B Nazanin" panose="00000400000000000000" pitchFamily="2" charset="-78"/>
              </a:rPr>
              <a:t>به صلاحدید بهورز و کارشناس مراقب سلامت و یا پزشک در صورت لزوم بیمار به بیمارستان ارجاع گردد</a:t>
            </a:r>
            <a:endParaRPr lang="en-US" b="1" dirty="0">
              <a:solidFill>
                <a:schemeClr val="tx1"/>
              </a:solidFill>
              <a:cs typeface="B Nazanin" panose="00000400000000000000" pitchFamily="2" charset="-78"/>
            </a:endParaRPr>
          </a:p>
          <a:p>
            <a:pPr lvl="0" algn="r" rtl="1">
              <a:lnSpc>
                <a:spcPct val="200000"/>
              </a:lnSpc>
              <a:buFont typeface="Wingdings" panose="05000000000000000000" pitchFamily="2" charset="2"/>
              <a:buChar char="q"/>
            </a:pPr>
            <a:r>
              <a:rPr lang="fa-IR" b="1" dirty="0">
                <a:solidFill>
                  <a:schemeClr val="tx1"/>
                </a:solidFill>
                <a:cs typeface="B Nazanin" panose="00000400000000000000" pitchFamily="2" charset="-78"/>
              </a:rPr>
              <a:t>در موارد فوق حتی </a:t>
            </a:r>
            <a:r>
              <a:rPr lang="fa-IR" b="1" dirty="0" err="1">
                <a:solidFill>
                  <a:schemeClr val="tx1"/>
                </a:solidFill>
                <a:cs typeface="B Nazanin" panose="00000400000000000000" pitchFamily="2" charset="-78"/>
              </a:rPr>
              <a:t>الامکان</a:t>
            </a:r>
            <a:r>
              <a:rPr lang="fa-IR" b="1" dirty="0">
                <a:solidFill>
                  <a:schemeClr val="tx1"/>
                </a:solidFill>
                <a:cs typeface="B Nazanin" panose="00000400000000000000" pitchFamily="2" charset="-78"/>
              </a:rPr>
              <a:t> شستشو داده شود و  تزریق سرم و واکسن در بیمارستان انجام گیرد.</a:t>
            </a:r>
          </a:p>
          <a:p>
            <a:pPr algn="r" rtl="1">
              <a:lnSpc>
                <a:spcPct val="200000"/>
              </a:lnSpc>
              <a:buFont typeface="Wingdings" panose="05000000000000000000" pitchFamily="2" charset="2"/>
              <a:buChar char="q"/>
            </a:pPr>
            <a:r>
              <a:rPr lang="fa-IR" b="1" dirty="0">
                <a:solidFill>
                  <a:schemeClr val="tx1"/>
                </a:solidFill>
                <a:cs typeface="B Nazanin" panose="00000400000000000000" pitchFamily="2" charset="-78"/>
              </a:rPr>
              <a:t>در صورت بروز حساسیت به واکسن در طی واکسیناسیون به منظور تزریق نوبت های بعدی واکسن </a:t>
            </a:r>
            <a:endParaRPr lang="en-US" b="1" dirty="0">
              <a:solidFill>
                <a:schemeClr val="tx1"/>
              </a:solidFill>
              <a:cs typeface="B Nazanin" panose="00000400000000000000" pitchFamily="2" charset="-78"/>
            </a:endParaRPr>
          </a:p>
          <a:p>
            <a:pPr algn="r" rtl="1">
              <a:lnSpc>
                <a:spcPct val="200000"/>
              </a:lnSpc>
              <a:buFont typeface="Wingdings" panose="05000000000000000000" pitchFamily="2" charset="2"/>
              <a:buChar char="q"/>
            </a:pPr>
            <a:r>
              <a:rPr lang="fa-IR" b="1" dirty="0">
                <a:solidFill>
                  <a:schemeClr val="tx1"/>
                </a:solidFill>
                <a:cs typeface="B Nazanin" panose="00000400000000000000" pitchFamily="2" charset="-78"/>
              </a:rPr>
              <a:t>حتی الامکان از بخیه زدن خودداری گردد مگر با صلاحدید پزشک متخصص و در شرایط ویژه ضمنا در این چنین موارد حتما قبلا سرم ضد هاری در زخم تزریق گردد و حتی الامکان بخیه ها شل زده شود.</a:t>
            </a:r>
            <a:endParaRPr lang="en-US" b="1" dirty="0">
              <a:solidFill>
                <a:schemeClr val="tx1"/>
              </a:solidFill>
              <a:cs typeface="B Nazanin" panose="00000400000000000000" pitchFamily="2" charset="-78"/>
            </a:endParaRPr>
          </a:p>
          <a:p>
            <a:pPr>
              <a:buFont typeface="Wingdings" panose="05000000000000000000" pitchFamily="2" charset="2"/>
              <a:buChar char="q"/>
            </a:pPr>
            <a:endParaRPr lang="en-US" b="1" dirty="0">
              <a:cs typeface="B Nazanin" panose="00000400000000000000" pitchFamily="2" charset="-78"/>
            </a:endParaRPr>
          </a:p>
        </p:txBody>
      </p:sp>
    </p:spTree>
    <p:extLst>
      <p:ext uri="{BB962C8B-B14F-4D97-AF65-F5344CB8AC3E}">
        <p14:creationId xmlns:p14="http://schemas.microsoft.com/office/powerpoint/2010/main" val="23100622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95134185"/>
              </p:ext>
            </p:extLst>
          </p:nvPr>
        </p:nvGraphicFramePr>
        <p:xfrm>
          <a:off x="1558848" y="1270492"/>
          <a:ext cx="7982942" cy="5417185"/>
        </p:xfrm>
        <a:graphic>
          <a:graphicData uri="http://schemas.openxmlformats.org/drawingml/2006/table">
            <a:tbl>
              <a:tblPr rtl="1" firstRow="1" firstCol="1" bandRow="1"/>
              <a:tblGrid>
                <a:gridCol w="1555378">
                  <a:extLst>
                    <a:ext uri="{9D8B030D-6E8A-4147-A177-3AD203B41FA5}">
                      <a16:colId xmlns:a16="http://schemas.microsoft.com/office/drawing/2014/main" val="20000"/>
                    </a:ext>
                  </a:extLst>
                </a:gridCol>
                <a:gridCol w="1555378">
                  <a:extLst>
                    <a:ext uri="{9D8B030D-6E8A-4147-A177-3AD203B41FA5}">
                      <a16:colId xmlns:a16="http://schemas.microsoft.com/office/drawing/2014/main" val="20001"/>
                    </a:ext>
                  </a:extLst>
                </a:gridCol>
                <a:gridCol w="1777066">
                  <a:extLst>
                    <a:ext uri="{9D8B030D-6E8A-4147-A177-3AD203B41FA5}">
                      <a16:colId xmlns:a16="http://schemas.microsoft.com/office/drawing/2014/main" val="20002"/>
                    </a:ext>
                  </a:extLst>
                </a:gridCol>
                <a:gridCol w="3095120">
                  <a:extLst>
                    <a:ext uri="{9D8B030D-6E8A-4147-A177-3AD203B41FA5}">
                      <a16:colId xmlns:a16="http://schemas.microsoft.com/office/drawing/2014/main" val="20003"/>
                    </a:ext>
                  </a:extLst>
                </a:gridCol>
              </a:tblGrid>
              <a:tr h="460077">
                <a:tc gridSpan="2">
                  <a:txBody>
                    <a:bodyPr/>
                    <a:lstStyle/>
                    <a:p>
                      <a:pPr algn="ctr" rtl="1">
                        <a:lnSpc>
                          <a:spcPct val="115000"/>
                        </a:lnSpc>
                        <a:spcAft>
                          <a:spcPts val="1000"/>
                        </a:spcAft>
                      </a:pPr>
                      <a:r>
                        <a:rPr lang="fa-IR" sz="1000" dirty="0">
                          <a:solidFill>
                            <a:schemeClr val="tx1"/>
                          </a:solidFill>
                          <a:effectLst/>
                          <a:latin typeface="Times New Roman" panose="02020603050405020304" pitchFamily="18" charset="0"/>
                          <a:ea typeface="Calibri" panose="020F0502020204030204" pitchFamily="34" charset="0"/>
                          <a:cs typeface="B Titr" panose="00000700000000000000" pitchFamily="2" charset="-78"/>
                        </a:rPr>
                        <a:t>روش قبلی واکسیناسیون انجام شده </a:t>
                      </a:r>
                      <a:endParaRPr lang="en-US" sz="1100" dirty="0">
                        <a:solidFill>
                          <a:schemeClr val="tx1"/>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1">
                        <a:lnSpc>
                          <a:spcPct val="115000"/>
                        </a:lnSpc>
                        <a:spcAft>
                          <a:spcPts val="1000"/>
                        </a:spcAft>
                      </a:pPr>
                      <a:r>
                        <a:rPr lang="fa-IR" sz="1000" dirty="0">
                          <a:solidFill>
                            <a:schemeClr val="tx1"/>
                          </a:solidFill>
                          <a:effectLst/>
                          <a:latin typeface="Times New Roman" panose="02020603050405020304" pitchFamily="18" charset="0"/>
                          <a:ea typeface="Calibri" panose="020F0502020204030204" pitchFamily="34" charset="0"/>
                          <a:cs typeface="B Titr" panose="00000700000000000000" pitchFamily="2" charset="-78"/>
                        </a:rPr>
                        <a:t>کمتر از 3 ماه از آخرین واکسن تزریق شده گذشته است</a:t>
                      </a:r>
                      <a:endParaRPr lang="en-US" sz="1100" dirty="0">
                        <a:solidFill>
                          <a:schemeClr val="tx1"/>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fa-IR" sz="1000" dirty="0">
                          <a:solidFill>
                            <a:schemeClr val="tx1"/>
                          </a:solidFill>
                          <a:effectLst/>
                          <a:latin typeface="Times New Roman" panose="02020603050405020304" pitchFamily="18" charset="0"/>
                          <a:ea typeface="Calibri" panose="020F0502020204030204" pitchFamily="34" charset="0"/>
                          <a:cs typeface="B Titr" panose="00000700000000000000" pitchFamily="2" charset="-78"/>
                        </a:rPr>
                        <a:t>بیشتر از 3 ماه از آخرین واکسن تزریق شده گذشته است</a:t>
                      </a:r>
                      <a:endParaRPr lang="en-US" sz="1100" dirty="0">
                        <a:solidFill>
                          <a:schemeClr val="tx1"/>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75448">
                <a:tc rowSpan="3">
                  <a:txBody>
                    <a:bodyPr/>
                    <a:lstStyle/>
                    <a:p>
                      <a:pPr algn="ctr" rtl="1">
                        <a:lnSpc>
                          <a:spcPct val="115000"/>
                        </a:lnSpc>
                        <a:spcAft>
                          <a:spcPts val="1000"/>
                        </a:spcAft>
                      </a:pPr>
                      <a:r>
                        <a:rPr lang="fa-IR" sz="10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درمان پیشگیری پس از تماس کامل انجام شده است</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سه نوبت و چهار تزریق عضلانی (در روز صفر 2 تزریق ، روز 7 یک تزریق و روز 21 یک تزریق)</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lnSpc>
                          <a:spcPct val="115000"/>
                        </a:lnSpc>
                        <a:spcAft>
                          <a:spcPts val="1000"/>
                        </a:spcAft>
                      </a:pPr>
                      <a:r>
                        <a:rPr lang="fa-IR" sz="14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شستشوی همه جراحات حداقل 15 دقیقه برای هر ضایعه</a:t>
                      </a:r>
                      <a:endParaRPr lang="en-US" sz="14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lnSpc>
                          <a:spcPct val="115000"/>
                        </a:lnSpc>
                        <a:spcAft>
                          <a:spcPts val="1000"/>
                        </a:spcAft>
                      </a:pPr>
                      <a:r>
                        <a:rPr lang="fa-IR" sz="11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شستشوی همه جراحات حداقل 15 دقیقه برای هر ضایعه</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1000"/>
                        </a:spcAft>
                      </a:pPr>
                      <a:r>
                        <a:rPr lang="fa-IR" sz="11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یک تزریق عضلانی واکسن در روزهای صفر و 3 ،</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1000"/>
                        </a:spcAft>
                      </a:pPr>
                      <a:r>
                        <a:rPr lang="fa-IR" sz="11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 یا یک تزریق </a:t>
                      </a:r>
                      <a:r>
                        <a:rPr lang="fa-IR" sz="1100" dirty="0" err="1">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اینترادرمال</a:t>
                      </a:r>
                      <a:r>
                        <a:rPr lang="fa-IR" sz="11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 در روز های صفر و 3</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0077">
                <a:tc vMerge="1">
                  <a:txBody>
                    <a:bodyPr/>
                    <a:lstStyle/>
                    <a:p>
                      <a:endParaRPr lang="en-US"/>
                    </a:p>
                  </a:txBody>
                  <a:tcPr/>
                </a:tc>
                <a:tc>
                  <a:txBody>
                    <a:bodyPr/>
                    <a:lstStyle/>
                    <a:p>
                      <a:pPr algn="r"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4 نوبت عضلانی (یک تزریق در روزهای صفر، 3 ، 7 و 14)، یا 5 نوبت عضلانی</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593909">
                <a:tc vMerge="1">
                  <a:txBody>
                    <a:bodyPr/>
                    <a:lstStyle/>
                    <a:p>
                      <a:endParaRPr lang="en-US"/>
                    </a:p>
                  </a:txBody>
                  <a:tcPr/>
                </a:tc>
                <a:tc>
                  <a:txBody>
                    <a:bodyPr/>
                    <a:lstStyle/>
                    <a:p>
                      <a:pPr algn="r"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سه نوبت </a:t>
                      </a:r>
                      <a:r>
                        <a:rPr lang="fa-IR" sz="1000" dirty="0" err="1">
                          <a:effectLst/>
                          <a:latin typeface="Times New Roman" panose="02020603050405020304" pitchFamily="18" charset="0"/>
                          <a:ea typeface="Calibri" panose="020F0502020204030204" pitchFamily="34" charset="0"/>
                          <a:cs typeface="B Titr" panose="00000700000000000000" pitchFamily="2" charset="-78"/>
                        </a:rPr>
                        <a:t>اینترادرمال</a:t>
                      </a:r>
                      <a:r>
                        <a:rPr lang="fa-IR" sz="1000" dirty="0">
                          <a:effectLst/>
                          <a:latin typeface="Times New Roman" panose="02020603050405020304" pitchFamily="18" charset="0"/>
                          <a:ea typeface="Calibri" panose="020F0502020204030204" pitchFamily="34" charset="0"/>
                          <a:cs typeface="B Titr" panose="00000700000000000000" pitchFamily="2" charset="-78"/>
                        </a:rPr>
                        <a:t> (دو تزریق در روز های صفر ، 3 و 7)</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460077">
                <a:tc rowSpan="2">
                  <a:txBody>
                    <a:bodyPr/>
                    <a:lstStyle/>
                    <a:p>
                      <a:pPr algn="ctr" rtl="1">
                        <a:lnSpc>
                          <a:spcPct val="115000"/>
                        </a:lnSpc>
                        <a:spcAft>
                          <a:spcPts val="1000"/>
                        </a:spcAft>
                      </a:pPr>
                      <a:r>
                        <a:rPr lang="fa-IR" sz="10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درمان پیشگیری پس از تماس غیر کامل انجام شده است</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15000"/>
                        </a:lnSpc>
                        <a:spcAft>
                          <a:spcPts val="1000"/>
                        </a:spcAft>
                      </a:pPr>
                      <a:r>
                        <a:rPr lang="fa-IR" sz="1000">
                          <a:effectLst/>
                          <a:latin typeface="Times New Roman" panose="02020603050405020304" pitchFamily="18" charset="0"/>
                          <a:ea typeface="Calibri" panose="020F0502020204030204" pitchFamily="34" charset="0"/>
                          <a:cs typeface="B Titr" panose="00000700000000000000" pitchFamily="2" charset="-78"/>
                        </a:rPr>
                        <a:t>2 نوبت عضلانی (در روز صفر 2 تزریق و روز 7 یک تزریق)</a:t>
                      </a:r>
                      <a:endParaRPr lang="en-US" sz="110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gridSpan="2">
                  <a:txBody>
                    <a:bodyPr/>
                    <a:lstStyle/>
                    <a:p>
                      <a:pPr algn="ctr" rtl="1">
                        <a:lnSpc>
                          <a:spcPct val="115000"/>
                        </a:lnSpc>
                        <a:spcAft>
                          <a:spcPts val="1000"/>
                        </a:spcAft>
                      </a:pPr>
                      <a:r>
                        <a:rPr lang="fa-IR" sz="16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شستشوی همه جراحات حداقل 15 دقیقه برای هر ضایعه</a:t>
                      </a:r>
                      <a:endParaRPr lang="en-US" sz="16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1000"/>
                        </a:spcAft>
                      </a:pPr>
                      <a:r>
                        <a:rPr lang="fa-IR" sz="16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یک تزریق عضلانی واکسن در روزهای صفر و 3 ،</a:t>
                      </a:r>
                      <a:endParaRPr lang="en-US" sz="16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1000"/>
                        </a:spcAft>
                      </a:pPr>
                      <a:r>
                        <a:rPr lang="fa-IR" sz="16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یا یک تزریق </a:t>
                      </a:r>
                      <a:r>
                        <a:rPr lang="fa-IR" sz="1600" dirty="0" err="1">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اینترادرمال</a:t>
                      </a:r>
                      <a:r>
                        <a:rPr lang="fa-IR" sz="16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 در روز های صفر و 3</a:t>
                      </a:r>
                      <a:endParaRPr lang="en-US" sz="16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hMerge="1">
                  <a:txBody>
                    <a:bodyPr/>
                    <a:lstStyle/>
                    <a:p>
                      <a:endParaRPr lang="en-US"/>
                    </a:p>
                  </a:txBody>
                  <a:tcPr/>
                </a:tc>
                <a:extLst>
                  <a:ext uri="{0D108BD9-81ED-4DB2-BD59-A6C34878D82A}">
                    <a16:rowId xmlns:a16="http://schemas.microsoft.com/office/drawing/2014/main" val="10004"/>
                  </a:ext>
                </a:extLst>
              </a:tr>
              <a:tr h="460077">
                <a:tc vMerge="1">
                  <a:txBody>
                    <a:bodyPr/>
                    <a:lstStyle/>
                    <a:p>
                      <a:endParaRPr lang="en-US"/>
                    </a:p>
                  </a:txBody>
                  <a:tcPr/>
                </a:tc>
                <a:tc>
                  <a:txBody>
                    <a:bodyPr/>
                    <a:lstStyle/>
                    <a:p>
                      <a:pPr algn="just"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3 نوبت عضلانی (یک تزریق در روز های صفر، 3 و 7 )</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5"/>
                  </a:ext>
                </a:extLst>
              </a:tr>
              <a:tr h="560579">
                <a:tc rowSpan="3">
                  <a:txBody>
                    <a:bodyPr/>
                    <a:lstStyle/>
                    <a:p>
                      <a:pPr algn="ctr" rtl="1">
                        <a:lnSpc>
                          <a:spcPct val="115000"/>
                        </a:lnSpc>
                        <a:spcAft>
                          <a:spcPts val="1000"/>
                        </a:spcAft>
                      </a:pPr>
                      <a:r>
                        <a:rPr lang="fa-IR" sz="10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پیشگیری پیش از تماس انجام شده است</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2 نوبت عضلانی (یک تزریق در روز صفر و یک تزریق در روز 7) </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6"/>
                  </a:ext>
                </a:extLst>
              </a:tr>
              <a:tr h="560579">
                <a:tc vMerge="1">
                  <a:txBody>
                    <a:bodyPr/>
                    <a:lstStyle/>
                    <a:p>
                      <a:endParaRPr lang="en-US"/>
                    </a:p>
                  </a:txBody>
                  <a:tcPr/>
                </a:tc>
                <a:tc>
                  <a:txBody>
                    <a:bodyPr/>
                    <a:lstStyle/>
                    <a:p>
                      <a:pPr algn="r"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2 نوبت </a:t>
                      </a:r>
                      <a:r>
                        <a:rPr lang="fa-IR" sz="1000" dirty="0" err="1">
                          <a:effectLst/>
                          <a:latin typeface="Times New Roman" panose="02020603050405020304" pitchFamily="18" charset="0"/>
                          <a:ea typeface="Calibri" panose="020F0502020204030204" pitchFamily="34" charset="0"/>
                          <a:cs typeface="B Titr" panose="00000700000000000000" pitchFamily="2" charset="-78"/>
                        </a:rPr>
                        <a:t>اینترادرمال</a:t>
                      </a:r>
                      <a:r>
                        <a:rPr lang="fa-IR" sz="1000" dirty="0">
                          <a:effectLst/>
                          <a:latin typeface="Times New Roman" panose="02020603050405020304" pitchFamily="18" charset="0"/>
                          <a:ea typeface="Calibri" panose="020F0502020204030204" pitchFamily="34" charset="0"/>
                          <a:cs typeface="B Titr" panose="00000700000000000000" pitchFamily="2" charset="-78"/>
                        </a:rPr>
                        <a:t> شامل 2 تزریق در روز صفر و 2 تزریق در روز 7)</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7"/>
                  </a:ext>
                </a:extLst>
              </a:tr>
              <a:tr h="560579">
                <a:tc vMerge="1">
                  <a:txBody>
                    <a:bodyPr/>
                    <a:lstStyle/>
                    <a:p>
                      <a:pPr algn="ctr" rtl="1">
                        <a:lnSpc>
                          <a:spcPct val="115000"/>
                        </a:lnSpc>
                        <a:spcAft>
                          <a:spcPts val="1000"/>
                        </a:spcAft>
                      </a:pP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1000"/>
                        </a:spcAft>
                      </a:pPr>
                      <a:r>
                        <a:rPr lang="fa-IR" sz="1100" dirty="0">
                          <a:effectLst/>
                          <a:latin typeface="Calibri" panose="020F0502020204030204" pitchFamily="34" charset="0"/>
                          <a:ea typeface="Calibri" panose="020F0502020204030204" pitchFamily="34" charset="0"/>
                          <a:cs typeface="B Titr" panose="00000700000000000000" pitchFamily="2" charset="-78"/>
                        </a:rPr>
                        <a:t> </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pPr algn="ctr" rtl="1">
                        <a:lnSpc>
                          <a:spcPct val="115000"/>
                        </a:lnSpc>
                        <a:spcAft>
                          <a:spcPts val="1000"/>
                        </a:spcAft>
                      </a:pP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endParaRPr lang="en-US"/>
                    </a:p>
                  </a:txBody>
                  <a:tcPr/>
                </a:tc>
                <a:extLst>
                  <a:ext uri="{0D108BD9-81ED-4DB2-BD59-A6C34878D82A}">
                    <a16:rowId xmlns:a16="http://schemas.microsoft.com/office/drawing/2014/main" val="10008"/>
                  </a:ext>
                </a:extLst>
              </a:tr>
              <a:tr h="230040">
                <a:tc gridSpan="4">
                  <a:txBody>
                    <a:bodyPr/>
                    <a:lstStyle/>
                    <a:p>
                      <a:pPr algn="r" rtl="1">
                        <a:lnSpc>
                          <a:spcPct val="115000"/>
                        </a:lnSpc>
                        <a:spcAft>
                          <a:spcPts val="1000"/>
                        </a:spcAft>
                      </a:pPr>
                      <a:r>
                        <a:rPr lang="fa-IR" sz="1000" dirty="0">
                          <a:effectLst/>
                          <a:latin typeface="Times New Roman" panose="02020603050405020304" pitchFamily="18" charset="0"/>
                          <a:ea typeface="Calibri" panose="020F0502020204030204" pitchFamily="34" charset="0"/>
                          <a:cs typeface="B Titr" panose="00000700000000000000" pitchFamily="2" charset="-78"/>
                        </a:rPr>
                        <a:t>در صورت تاخیر در نوبت های واکسیناسیون ادامه واکسیناسیون طبق زمانبندی قبلی صورت می گیرد</a:t>
                      </a:r>
                      <a:endParaRPr lang="en-US" sz="11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230040">
                <a:tc gridSpan="4">
                  <a:txBody>
                    <a:bodyPr/>
                    <a:lstStyle/>
                    <a:p>
                      <a:pPr algn="r" rtl="1">
                        <a:lnSpc>
                          <a:spcPct val="115000"/>
                        </a:lnSpc>
                        <a:spcAft>
                          <a:spcPts val="1000"/>
                        </a:spcAft>
                      </a:pPr>
                      <a:r>
                        <a:rPr lang="fa-IR" sz="10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در افرادی که حد اقل دارای دو نوبت سابقه واکسیناسیون دارند سرم ضد هاری تزریق </a:t>
                      </a:r>
                      <a:r>
                        <a:rPr lang="fa-IR" sz="1000" dirty="0" err="1">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نمی</a:t>
                      </a:r>
                      <a:r>
                        <a:rPr lang="fa-IR" sz="1000" dirty="0">
                          <a:solidFill>
                            <a:srgbClr val="C00000"/>
                          </a:solidFill>
                          <a:effectLst/>
                          <a:latin typeface="Times New Roman" panose="02020603050405020304" pitchFamily="18" charset="0"/>
                          <a:ea typeface="Calibri" panose="020F0502020204030204" pitchFamily="34" charset="0"/>
                          <a:cs typeface="B Titr" panose="00000700000000000000" pitchFamily="2" charset="-78"/>
                        </a:rPr>
                        <a:t> شود.</a:t>
                      </a:r>
                      <a:endParaRPr lang="en-US" sz="1100"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bl>
          </a:graphicData>
        </a:graphic>
      </p:graphicFrame>
      <p:sp>
        <p:nvSpPr>
          <p:cNvPr id="5" name="Rectangle 4"/>
          <p:cNvSpPr/>
          <p:nvPr/>
        </p:nvSpPr>
        <p:spPr>
          <a:xfrm>
            <a:off x="1719733" y="478404"/>
            <a:ext cx="7848872"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dirty="0">
                <a:solidFill>
                  <a:schemeClr val="tx1"/>
                </a:solidFill>
                <a:cs typeface="B Titr" panose="00000700000000000000" pitchFamily="2" charset="-78"/>
              </a:rPr>
              <a:t>پیشگیری پس از تماس در افرادی که سابقه واکسیناسیون دارند طبق جدول زیر انجام می شود:</a:t>
            </a:r>
          </a:p>
        </p:txBody>
      </p:sp>
    </p:spTree>
    <p:extLst>
      <p:ext uri="{BB962C8B-B14F-4D97-AF65-F5344CB8AC3E}">
        <p14:creationId xmlns:p14="http://schemas.microsoft.com/office/powerpoint/2010/main" val="40839478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a:xfrm>
            <a:off x="5732060" y="955343"/>
            <a:ext cx="5197785" cy="1204219"/>
          </a:xfrm>
        </p:spPr>
        <p:txBody>
          <a:bodyPr>
            <a:normAutofit/>
          </a:bodyPr>
          <a:lstStyle/>
          <a:p>
            <a:pPr rtl="1" eaLnBrk="1" hangingPunct="1"/>
            <a:r>
              <a:rPr lang="fa-IR" altLang="en-US" sz="2800" dirty="0">
                <a:solidFill>
                  <a:srgbClr val="FF0000"/>
                </a:solidFill>
                <a:cs typeface="B Nazanin" panose="00000400000000000000" pitchFamily="2" charset="-78"/>
              </a:rPr>
              <a:t>راههای پیشگیری از بیماری هاری</a:t>
            </a:r>
            <a:endParaRPr lang="en-US" altLang="en-US" sz="2800" dirty="0">
              <a:solidFill>
                <a:srgbClr val="FF0000"/>
              </a:solidFill>
              <a:cs typeface="B Nazanin" panose="00000400000000000000" pitchFamily="2" charset="-78"/>
            </a:endParaRPr>
          </a:p>
        </p:txBody>
      </p:sp>
      <p:sp>
        <p:nvSpPr>
          <p:cNvPr id="404483" name="Rectangle 3"/>
          <p:cNvSpPr>
            <a:spLocks noGrp="1" noChangeArrowheads="1"/>
          </p:cNvSpPr>
          <p:nvPr>
            <p:ph idx="1"/>
          </p:nvPr>
        </p:nvSpPr>
        <p:spPr>
          <a:xfrm>
            <a:off x="773723" y="2008094"/>
            <a:ext cx="9965995" cy="3618983"/>
          </a:xfrm>
        </p:spPr>
        <p:txBody>
          <a:bodyPr>
            <a:normAutofit fontScale="92500"/>
          </a:bodyPr>
          <a:lstStyle/>
          <a:p>
            <a:pPr algn="r" rtl="1">
              <a:lnSpc>
                <a:spcPct val="200000"/>
              </a:lnSpc>
              <a:buFont typeface="Wingdings" panose="05000000000000000000" pitchFamily="2" charset="2"/>
              <a:buChar char="q"/>
            </a:pPr>
            <a:r>
              <a:rPr lang="fa-IR" altLang="en-US" sz="2400" b="1" dirty="0">
                <a:cs typeface="B Nazanin" panose="00000400000000000000" pitchFamily="2" charset="-78"/>
              </a:rPr>
              <a:t>پیشگیری از حیوان گزیدگی </a:t>
            </a:r>
            <a:r>
              <a:rPr lang="fa-IR" altLang="en-US" sz="2400" b="1" dirty="0" smtClean="0">
                <a:cs typeface="B Nazanin" panose="00000400000000000000" pitchFamily="2" charset="-78"/>
              </a:rPr>
              <a:t>، </a:t>
            </a:r>
            <a:r>
              <a:rPr lang="ar-SA" sz="2400" b="1" dirty="0" smtClean="0">
                <a:cs typeface="B Nazanin" panose="00000400000000000000" pitchFamily="2" charset="-78"/>
              </a:rPr>
              <a:t>آموزش </a:t>
            </a:r>
            <a:r>
              <a:rPr lang="ar-SA" sz="2400" b="1" dirty="0">
                <a:cs typeface="B Nazanin" panose="00000400000000000000" pitchFamily="2" charset="-78"/>
              </a:rPr>
              <a:t>لازم را برای </a:t>
            </a:r>
            <a:r>
              <a:rPr lang="fa-IR" sz="2400" b="1" dirty="0">
                <a:cs typeface="B Nazanin" panose="00000400000000000000" pitchFamily="2" charset="-78"/>
              </a:rPr>
              <a:t>دوری</a:t>
            </a:r>
            <a:r>
              <a:rPr lang="ar-SA" sz="2400" b="1" dirty="0">
                <a:cs typeface="B Nazanin" panose="00000400000000000000" pitchFamily="2" charset="-78"/>
              </a:rPr>
              <a:t> از حیوانات وحشی و سگ های بی صاحب  </a:t>
            </a:r>
            <a:endParaRPr lang="fa-IR" sz="2400" b="1" dirty="0">
              <a:cs typeface="B Nazanin" panose="00000400000000000000" pitchFamily="2" charset="-78"/>
            </a:endParaRPr>
          </a:p>
          <a:p>
            <a:pPr algn="r" rtl="1">
              <a:lnSpc>
                <a:spcPct val="200000"/>
              </a:lnSpc>
              <a:buFont typeface="Wingdings" panose="05000000000000000000" pitchFamily="2" charset="2"/>
              <a:buChar char="q"/>
            </a:pPr>
            <a:r>
              <a:rPr lang="fa-IR" altLang="en-US" sz="2400" b="1" dirty="0" smtClean="0">
                <a:cs typeface="B Nazanin" panose="00000400000000000000" pitchFamily="2" charset="-78"/>
              </a:rPr>
              <a:t>پیشگیری </a:t>
            </a:r>
            <a:r>
              <a:rPr lang="fa-IR" altLang="en-US" sz="2400" b="1" dirty="0">
                <a:cs typeface="B Nazanin" panose="00000400000000000000" pitchFamily="2" charset="-78"/>
              </a:rPr>
              <a:t>از ابتلا به هاری در صورت وقوع حیوان </a:t>
            </a:r>
            <a:r>
              <a:rPr lang="fa-IR" altLang="en-US" sz="2400" b="1" dirty="0" smtClean="0">
                <a:cs typeface="B Nazanin" panose="00000400000000000000" pitchFamily="2" charset="-78"/>
              </a:rPr>
              <a:t>گزیدگی و </a:t>
            </a:r>
            <a:r>
              <a:rPr lang="ar-SA" sz="2400" b="1" dirty="0" smtClean="0">
                <a:cs typeface="B Nazanin" panose="00000400000000000000" pitchFamily="2" charset="-78"/>
              </a:rPr>
              <a:t>اطلاع </a:t>
            </a:r>
            <a:r>
              <a:rPr lang="ar-SA" sz="2400" b="1" dirty="0">
                <a:cs typeface="B Nazanin" panose="00000400000000000000" pitchFamily="2" charset="-78"/>
              </a:rPr>
              <a:t>رسانی برای دریافت درمان و واکسیناسیون بعد از مواجهه  </a:t>
            </a:r>
            <a:endParaRPr lang="fa-IR" sz="2400" b="1" dirty="0">
              <a:cs typeface="B Nazanin" panose="00000400000000000000" pitchFamily="2" charset="-78"/>
            </a:endParaRPr>
          </a:p>
          <a:p>
            <a:pPr algn="r" rtl="1">
              <a:lnSpc>
                <a:spcPct val="200000"/>
              </a:lnSpc>
              <a:buFont typeface="Wingdings" panose="05000000000000000000" pitchFamily="2" charset="2"/>
              <a:buChar char="q"/>
            </a:pPr>
            <a:r>
              <a:rPr lang="ar-SA" sz="2400" b="1" dirty="0" smtClean="0">
                <a:cs typeface="B Nazanin" panose="00000400000000000000" pitchFamily="2" charset="-78"/>
              </a:rPr>
              <a:t>حیوانات </a:t>
            </a:r>
            <a:r>
              <a:rPr lang="fa-IR" sz="2400" b="1" dirty="0">
                <a:cs typeface="B Nazanin" panose="00000400000000000000" pitchFamily="2" charset="-78"/>
              </a:rPr>
              <a:t>باید </a:t>
            </a:r>
            <a:r>
              <a:rPr lang="ar-SA" sz="2400" b="1" dirty="0">
                <a:cs typeface="B Nazanin" panose="00000400000000000000" pitchFamily="2" charset="-78"/>
              </a:rPr>
              <a:t>به طور روتین واکسینه و وجود بیماری در آنها پایش شو</a:t>
            </a:r>
            <a:r>
              <a:rPr lang="fa-IR" sz="2400" b="1" dirty="0">
                <a:cs typeface="B Nazanin" panose="00000400000000000000" pitchFamily="2" charset="-78"/>
              </a:rPr>
              <a:t>د.</a:t>
            </a:r>
            <a:r>
              <a:rPr lang="ar-SA" sz="2400" b="1" dirty="0">
                <a:cs typeface="B Nazanin" panose="00000400000000000000" pitchFamily="2" charset="-78"/>
              </a:rPr>
              <a:t>  </a:t>
            </a:r>
            <a:endParaRPr lang="en-US" sz="2400" b="1" dirty="0">
              <a:cs typeface="B Nazanin" panose="00000400000000000000" pitchFamily="2" charset="-78"/>
            </a:endParaRPr>
          </a:p>
          <a:p>
            <a:pPr algn="r" rtl="1" eaLnBrk="1" hangingPunct="1">
              <a:lnSpc>
                <a:spcPct val="200000"/>
              </a:lnSpc>
              <a:buFont typeface="Wingdings" panose="05000000000000000000" pitchFamily="2" charset="2"/>
              <a:buChar char="q"/>
            </a:pPr>
            <a:endParaRPr lang="en-US" altLang="en-US" sz="2400" b="1" dirty="0">
              <a:cs typeface="B Nazanin" panose="00000400000000000000" pitchFamily="2" charset="-78"/>
            </a:endParaRPr>
          </a:p>
        </p:txBody>
      </p:sp>
    </p:spTree>
    <p:extLst>
      <p:ext uri="{BB962C8B-B14F-4D97-AF65-F5344CB8AC3E}">
        <p14:creationId xmlns:p14="http://schemas.microsoft.com/office/powerpoint/2010/main" val="31346685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04482"/>
                                        </p:tgtEl>
                                        <p:attrNameLst>
                                          <p:attrName>style.visibility</p:attrName>
                                        </p:attrNameLst>
                                      </p:cBhvr>
                                      <p:to>
                                        <p:strVal val="visible"/>
                                      </p:to>
                                    </p:set>
                                    <p:anim calcmode="lin" valueType="num">
                                      <p:cBhvr>
                                        <p:cTn id="7" dur="500" fill="hold"/>
                                        <p:tgtEl>
                                          <p:spTgt spid="404482"/>
                                        </p:tgtEl>
                                        <p:attrNameLst>
                                          <p:attrName>ppt_w</p:attrName>
                                        </p:attrNameLst>
                                      </p:cBhvr>
                                      <p:tavLst>
                                        <p:tav tm="0">
                                          <p:val>
                                            <p:fltVal val="0"/>
                                          </p:val>
                                        </p:tav>
                                        <p:tav tm="100000">
                                          <p:val>
                                            <p:strVal val="#ppt_w"/>
                                          </p:val>
                                        </p:tav>
                                      </p:tavLst>
                                    </p:anim>
                                    <p:anim calcmode="lin" valueType="num">
                                      <p:cBhvr>
                                        <p:cTn id="8" dur="500" fill="hold"/>
                                        <p:tgtEl>
                                          <p:spTgt spid="40448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404483">
                                            <p:txEl>
                                              <p:pRg st="0" end="0"/>
                                            </p:txEl>
                                          </p:spTgt>
                                        </p:tgtEl>
                                        <p:attrNameLst>
                                          <p:attrName>style.visibility</p:attrName>
                                        </p:attrNameLst>
                                      </p:cBhvr>
                                      <p:to>
                                        <p:strVal val="visible"/>
                                      </p:to>
                                    </p:set>
                                    <p:anim calcmode="lin" valueType="num">
                                      <p:cBhvr>
                                        <p:cTn id="11" dur="500" fill="hold"/>
                                        <p:tgtEl>
                                          <p:spTgt spid="40448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0448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404483">
                                            <p:txEl>
                                              <p:pRg st="1" end="1"/>
                                            </p:txEl>
                                          </p:spTgt>
                                        </p:tgtEl>
                                        <p:attrNameLst>
                                          <p:attrName>style.visibility</p:attrName>
                                        </p:attrNameLst>
                                      </p:cBhvr>
                                      <p:to>
                                        <p:strVal val="visible"/>
                                      </p:to>
                                    </p:set>
                                    <p:anim calcmode="lin" valueType="num">
                                      <p:cBhvr>
                                        <p:cTn id="17" dur="500" fill="hold"/>
                                        <p:tgtEl>
                                          <p:spTgt spid="40448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40448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482" grpId="0"/>
      <p:bldP spid="40448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a:xfrm>
            <a:off x="8853055" y="1288474"/>
            <a:ext cx="2818648" cy="3117272"/>
          </a:xfrm>
        </p:spPr>
        <p:txBody>
          <a:bodyPr>
            <a:normAutofit fontScale="90000"/>
          </a:bodyPr>
          <a:lstStyle/>
          <a:p>
            <a:pPr algn="ctr" rtl="1" eaLnBrk="1" hangingPunct="1">
              <a:lnSpc>
                <a:spcPct val="190000"/>
              </a:lnSpc>
            </a:pPr>
            <a:r>
              <a:rPr lang="fa-IR" altLang="en-US" dirty="0">
                <a:solidFill>
                  <a:srgbClr val="FF0000"/>
                </a:solidFill>
                <a:cs typeface="B Titr" panose="00000700000000000000" pitchFamily="2" charset="-78"/>
              </a:rPr>
              <a:t>لازم است به مردم آموزش داده شود</a:t>
            </a:r>
            <a:br>
              <a:rPr lang="fa-IR" altLang="en-US" dirty="0">
                <a:solidFill>
                  <a:srgbClr val="FF0000"/>
                </a:solidFill>
                <a:cs typeface="B Titr" panose="00000700000000000000" pitchFamily="2" charset="-78"/>
              </a:rPr>
            </a:br>
            <a:r>
              <a:rPr lang="fa-IR" altLang="en-US" dirty="0">
                <a:solidFill>
                  <a:srgbClr val="FF0000"/>
                </a:solidFill>
                <a:cs typeface="B Titr" panose="00000700000000000000" pitchFamily="2" charset="-78"/>
              </a:rPr>
              <a:t> بلافاصله پس از حیوان گزیدگی زخم خود</a:t>
            </a:r>
            <a:br>
              <a:rPr lang="fa-IR" altLang="en-US" dirty="0">
                <a:solidFill>
                  <a:srgbClr val="FF0000"/>
                </a:solidFill>
                <a:cs typeface="B Titr" panose="00000700000000000000" pitchFamily="2" charset="-78"/>
              </a:rPr>
            </a:br>
            <a:r>
              <a:rPr lang="fa-IR" altLang="en-US" dirty="0">
                <a:solidFill>
                  <a:srgbClr val="FF0000"/>
                </a:solidFill>
                <a:cs typeface="B Titr" panose="00000700000000000000" pitchFamily="2" charset="-78"/>
              </a:rPr>
              <a:t> را شستشو دهند.</a:t>
            </a:r>
            <a:endParaRPr lang="en-US" altLang="en-US" dirty="0">
              <a:solidFill>
                <a:srgbClr val="FF0000"/>
              </a:solidFill>
              <a:cs typeface="B Titr" panose="00000700000000000000" pitchFamily="2" charset="-78"/>
            </a:endParaRPr>
          </a:p>
        </p:txBody>
      </p:sp>
      <p:sp>
        <p:nvSpPr>
          <p:cNvPr id="3" name="AutoShape 6"/>
          <p:cNvSpPr>
            <a:spLocks noChangeArrowheads="1"/>
          </p:cNvSpPr>
          <p:nvPr/>
        </p:nvSpPr>
        <p:spPr bwMode="auto">
          <a:xfrm>
            <a:off x="397805" y="450001"/>
            <a:ext cx="7489825" cy="5689600"/>
          </a:xfrm>
          <a:prstGeom prst="horizontalScroll">
            <a:avLst>
              <a:gd name="adj" fmla="val 12500"/>
            </a:avLst>
          </a:prstGeom>
          <a:solidFill>
            <a:schemeClr val="accent1">
              <a:alpha val="27058"/>
            </a:schemeClr>
          </a:solidFill>
          <a:ln w="25400" cap="rnd">
            <a:solidFill>
              <a:schemeClr val="accent2"/>
            </a:solidFill>
            <a:prstDash val="sysDot"/>
            <a:round/>
            <a:headEnd/>
            <a:tailEnd/>
          </a:ln>
        </p:spPr>
        <p:txBody>
          <a:bodyPr wrap="none" anchor="ct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rtl="1" eaLnBrk="1" hangingPunct="1">
              <a:lnSpc>
                <a:spcPct val="260000"/>
              </a:lnSpc>
              <a:spcBef>
                <a:spcPct val="0"/>
              </a:spcBef>
              <a:buClrTx/>
              <a:buFontTx/>
              <a:buNone/>
            </a:pPr>
            <a:endParaRPr lang="fa-IR" altLang="en-US" sz="2000" dirty="0">
              <a:solidFill>
                <a:schemeClr val="tx1"/>
              </a:solidFill>
              <a:latin typeface="Arial" panose="020B0604020202020204" pitchFamily="34" charset="0"/>
              <a:cs typeface="B Titr" panose="00000700000000000000" pitchFamily="2" charset="-78"/>
            </a:endParaRPr>
          </a:p>
          <a:p>
            <a:pPr algn="ctr" rtl="1" eaLnBrk="1" hangingPunct="1">
              <a:lnSpc>
                <a:spcPct val="260000"/>
              </a:lnSpc>
              <a:spcBef>
                <a:spcPct val="0"/>
              </a:spcBef>
              <a:buClrTx/>
              <a:buFontTx/>
              <a:buNone/>
            </a:pPr>
            <a:endParaRPr lang="fa-IR" altLang="en-US" sz="2000" dirty="0">
              <a:solidFill>
                <a:srgbClr val="FF0000"/>
              </a:solidFill>
              <a:latin typeface="Arial" panose="020B0604020202020204" pitchFamily="34" charset="0"/>
              <a:cs typeface="B Titr" panose="00000700000000000000" pitchFamily="2" charset="-78"/>
            </a:endParaRPr>
          </a:p>
          <a:p>
            <a:pPr algn="ctr" rtl="1" eaLnBrk="1" hangingPunct="1">
              <a:lnSpc>
                <a:spcPct val="260000"/>
              </a:lnSpc>
              <a:spcBef>
                <a:spcPct val="0"/>
              </a:spcBef>
              <a:buClrTx/>
              <a:buFontTx/>
              <a:buNone/>
            </a:pPr>
            <a:r>
              <a:rPr lang="fa-IR" altLang="en-US" sz="2000" dirty="0">
                <a:solidFill>
                  <a:srgbClr val="FF0000"/>
                </a:solidFill>
                <a:latin typeface="Arial" panose="020B0604020202020204" pitchFamily="34" charset="0"/>
                <a:cs typeface="B Titr" panose="00000700000000000000" pitchFamily="2" charset="-78"/>
              </a:rPr>
              <a:t>تزریق واکسن ضد هاری برای تمامی افراد حیوان گزیده</a:t>
            </a:r>
            <a:br>
              <a:rPr lang="fa-IR" altLang="en-US" sz="2000" dirty="0">
                <a:solidFill>
                  <a:srgbClr val="FF0000"/>
                </a:solidFill>
                <a:latin typeface="Arial" panose="020B0604020202020204" pitchFamily="34" charset="0"/>
                <a:cs typeface="B Titr" panose="00000700000000000000" pitchFamily="2" charset="-78"/>
              </a:rPr>
            </a:br>
            <a:r>
              <a:rPr lang="fa-IR" altLang="en-US" sz="2000" dirty="0">
                <a:solidFill>
                  <a:srgbClr val="FF0000"/>
                </a:solidFill>
                <a:latin typeface="Arial" panose="020B0604020202020204" pitchFamily="34" charset="0"/>
                <a:cs typeface="B Titr" panose="00000700000000000000" pitchFamily="2" charset="-78"/>
              </a:rPr>
              <a:t> </a:t>
            </a:r>
            <a:r>
              <a:rPr lang="fa-IR" altLang="en-US" sz="2000" dirty="0">
                <a:solidFill>
                  <a:schemeClr val="tx1"/>
                </a:solidFill>
                <a:latin typeface="Arial" panose="020B0604020202020204" pitchFamily="34" charset="0"/>
                <a:cs typeface="B Titr" panose="00000700000000000000" pitchFamily="2" charset="-78"/>
              </a:rPr>
              <a:t>بدون توجه به نوع حیوان</a:t>
            </a:r>
            <a:r>
              <a:rPr lang="fa-IR" altLang="en-US" sz="2000" dirty="0">
                <a:solidFill>
                  <a:srgbClr val="FF0000"/>
                </a:solidFill>
                <a:latin typeface="Arial" panose="020B0604020202020204" pitchFamily="34" charset="0"/>
                <a:cs typeface="B Titr" panose="00000700000000000000" pitchFamily="2" charset="-78"/>
              </a:rPr>
              <a:t> </a:t>
            </a:r>
            <a:br>
              <a:rPr lang="fa-IR" altLang="en-US" sz="2000" dirty="0">
                <a:solidFill>
                  <a:srgbClr val="FF0000"/>
                </a:solidFill>
                <a:latin typeface="Arial" panose="020B0604020202020204" pitchFamily="34" charset="0"/>
                <a:cs typeface="B Titr" panose="00000700000000000000" pitchFamily="2" charset="-78"/>
              </a:rPr>
            </a:br>
            <a:r>
              <a:rPr lang="fa-IR" altLang="en-US" dirty="0">
                <a:solidFill>
                  <a:srgbClr val="FF0000"/>
                </a:solidFill>
                <a:latin typeface="Arial" panose="020B0604020202020204" pitchFamily="34" charset="0"/>
                <a:cs typeface="B Titr" panose="00000700000000000000" pitchFamily="2" charset="-78"/>
              </a:rPr>
              <a:t>( خانگی، فانتزی ، اهلی، وحشی، ولگرد ، واکسینه یا غیر واکسینه)</a:t>
            </a:r>
            <a:r>
              <a:rPr lang="fa-IR" altLang="en-US" sz="2000" dirty="0">
                <a:solidFill>
                  <a:srgbClr val="FF0000"/>
                </a:solidFill>
                <a:latin typeface="Arial" panose="020B0604020202020204" pitchFamily="34" charset="0"/>
                <a:cs typeface="B Titr" panose="00000700000000000000" pitchFamily="2" charset="-78"/>
              </a:rPr>
              <a:t/>
            </a:r>
            <a:br>
              <a:rPr lang="fa-IR" altLang="en-US" sz="2000" dirty="0">
                <a:solidFill>
                  <a:srgbClr val="FF0000"/>
                </a:solidFill>
                <a:latin typeface="Arial" panose="020B0604020202020204" pitchFamily="34" charset="0"/>
                <a:cs typeface="B Titr" panose="00000700000000000000" pitchFamily="2" charset="-78"/>
              </a:rPr>
            </a:br>
            <a:r>
              <a:rPr lang="fa-IR" altLang="en-US" sz="2000" dirty="0">
                <a:solidFill>
                  <a:srgbClr val="FF0000"/>
                </a:solidFill>
                <a:latin typeface="Arial" panose="020B0604020202020204" pitchFamily="34" charset="0"/>
                <a:cs typeface="B Titr" panose="00000700000000000000" pitchFamily="2" charset="-78"/>
              </a:rPr>
              <a:t> ضروری است</a:t>
            </a:r>
          </a:p>
          <a:p>
            <a:pPr algn="ctr" rtl="1" eaLnBrk="1" hangingPunct="1">
              <a:lnSpc>
                <a:spcPct val="260000"/>
              </a:lnSpc>
              <a:spcBef>
                <a:spcPct val="0"/>
              </a:spcBef>
              <a:buClrTx/>
              <a:buFontTx/>
              <a:buNone/>
            </a:pPr>
            <a:endParaRPr lang="fa-IR" altLang="en-US" sz="2000" dirty="0">
              <a:solidFill>
                <a:srgbClr val="FF0000"/>
              </a:solidFill>
              <a:latin typeface="Arial" panose="020B0604020202020204" pitchFamily="34" charset="0"/>
              <a:cs typeface="B Titr" panose="00000700000000000000" pitchFamily="2" charset="-78"/>
            </a:endParaRPr>
          </a:p>
          <a:p>
            <a:pPr algn="ctr" rtl="1" eaLnBrk="1" hangingPunct="1">
              <a:lnSpc>
                <a:spcPct val="260000"/>
              </a:lnSpc>
              <a:spcBef>
                <a:spcPct val="0"/>
              </a:spcBef>
              <a:buClrTx/>
              <a:buFontTx/>
              <a:buNone/>
            </a:pPr>
            <a:endParaRPr lang="en-US"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494385176"/>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71B93-E7F6-476C-BC4E-0238B9BC29FF}"/>
              </a:ext>
            </a:extLst>
          </p:cNvPr>
          <p:cNvSpPr>
            <a:spLocks noGrp="1"/>
          </p:cNvSpPr>
          <p:nvPr>
            <p:ph type="title"/>
          </p:nvPr>
        </p:nvSpPr>
        <p:spPr/>
        <p:txBody>
          <a:bodyPr>
            <a:normAutofit/>
          </a:bodyPr>
          <a:lstStyle/>
          <a:p>
            <a:pPr algn="just" rtl="1"/>
            <a:r>
              <a:rPr lang="fa-IR" sz="2800" dirty="0" smtClean="0">
                <a:solidFill>
                  <a:srgbClr val="FF0000"/>
                </a:solidFill>
                <a:cs typeface="B Nazanin" panose="00000400000000000000" pitchFamily="2" charset="-78"/>
              </a:rPr>
              <a:t>اگرﻣﻮردﺣﻤﻠﻪسگﻗﺮارگرﻓﺘﯿﻢچه </a:t>
            </a:r>
            <a:r>
              <a:rPr lang="fa-IR" sz="2800" dirty="0">
                <a:solidFill>
                  <a:srgbClr val="FF0000"/>
                </a:solidFill>
                <a:cs typeface="B Nazanin" panose="00000400000000000000" pitchFamily="2" charset="-78"/>
              </a:rPr>
              <a:t>کنیم</a:t>
            </a:r>
            <a:r>
              <a:rPr lang="fa-IR" dirty="0">
                <a:solidFill>
                  <a:srgbClr val="FF0000"/>
                </a:solidFill>
              </a:rPr>
              <a:t>؟</a:t>
            </a:r>
            <a:endParaRPr lang="en-US" dirty="0">
              <a:solidFill>
                <a:srgbClr val="FF0000"/>
              </a:solidFill>
            </a:endParaRPr>
          </a:p>
        </p:txBody>
      </p:sp>
      <p:sp>
        <p:nvSpPr>
          <p:cNvPr id="3" name="Content Placeholder 2">
            <a:extLst>
              <a:ext uri="{FF2B5EF4-FFF2-40B4-BE49-F238E27FC236}">
                <a16:creationId xmlns:a16="http://schemas.microsoft.com/office/drawing/2014/main" id="{B6164DF8-952A-46A8-81F1-55D82CBBF2BE}"/>
              </a:ext>
            </a:extLst>
          </p:cNvPr>
          <p:cNvSpPr>
            <a:spLocks noGrp="1"/>
          </p:cNvSpPr>
          <p:nvPr>
            <p:ph sz="half" idx="1"/>
          </p:nvPr>
        </p:nvSpPr>
        <p:spPr/>
        <p:txBody>
          <a:bodyPr/>
          <a:lstStyle/>
          <a:p>
            <a:pPr algn="r" rtl="1"/>
            <a:r>
              <a:rPr lang="fa-IR" dirty="0">
                <a:cs typeface="B Nazanin" panose="00000400000000000000" pitchFamily="2" charset="-78"/>
              </a:rPr>
              <a:t>چیزی را به حیوان بدهید تاآن را گاز بگیرد.</a:t>
            </a:r>
          </a:p>
          <a:p>
            <a:pPr algn="r" rtl="1"/>
            <a:r>
              <a:rPr lang="fa-IR" dirty="0">
                <a:cs typeface="B Nazanin" panose="00000400000000000000" pitchFamily="2" charset="-78"/>
              </a:rPr>
              <a:t>اگر اسباب بازی همراهتان است آن را به سمت حیوان پرت کنید.</a:t>
            </a:r>
          </a:p>
          <a:p>
            <a:pPr algn="r" rtl="1"/>
            <a:r>
              <a:rPr lang="fa-IR" dirty="0">
                <a:cs typeface="B Nazanin" panose="00000400000000000000" pitchFamily="2" charset="-78"/>
              </a:rPr>
              <a:t>ازصدای محکم وقوی استفاده کنید تا محکوم به ایست شود.</a:t>
            </a:r>
          </a:p>
          <a:p>
            <a:pPr algn="r" rtl="1"/>
            <a:r>
              <a:rPr lang="fa-IR" dirty="0">
                <a:cs typeface="B Nazanin" panose="00000400000000000000" pitchFamily="2" charset="-78"/>
              </a:rPr>
              <a:t>اگر سگ حمله کرد برروی بینی یا گلو یا پشت سر آن ضربه بزنید تا گیج شود.</a:t>
            </a:r>
            <a:endParaRPr lang="en-US" dirty="0">
              <a:cs typeface="B Nazanin" panose="00000400000000000000" pitchFamily="2" charset="-78"/>
            </a:endParaRPr>
          </a:p>
        </p:txBody>
      </p:sp>
      <p:sp>
        <p:nvSpPr>
          <p:cNvPr id="4" name="Content Placeholder 3">
            <a:extLst>
              <a:ext uri="{FF2B5EF4-FFF2-40B4-BE49-F238E27FC236}">
                <a16:creationId xmlns:a16="http://schemas.microsoft.com/office/drawing/2014/main" id="{6CE94CFD-6553-4C05-A999-B720F8B527C5}"/>
              </a:ext>
            </a:extLst>
          </p:cNvPr>
          <p:cNvSpPr>
            <a:spLocks noGrp="1"/>
          </p:cNvSpPr>
          <p:nvPr>
            <p:ph sz="half" idx="2"/>
          </p:nvPr>
        </p:nvSpPr>
        <p:spPr/>
        <p:txBody>
          <a:bodyPr/>
          <a:lstStyle/>
          <a:p>
            <a:pPr algn="r" rtl="1"/>
            <a:r>
              <a:rPr lang="fa-IR" dirty="0">
                <a:cs typeface="B Nazanin" panose="00000400000000000000" pitchFamily="2" charset="-78"/>
              </a:rPr>
              <a:t>وحشت نکنید و اعتماد به نفس خودرا حفظ کنید.</a:t>
            </a:r>
          </a:p>
          <a:p>
            <a:pPr algn="r" rtl="1"/>
            <a:r>
              <a:rPr lang="fa-IR" dirty="0">
                <a:cs typeface="B Nazanin" panose="00000400000000000000" pitchFamily="2" charset="-78"/>
              </a:rPr>
              <a:t>دستهارا درکنار پهلو قرار دهید و بدون هیجان بمانید.</a:t>
            </a:r>
          </a:p>
          <a:p>
            <a:pPr algn="r" rtl="1"/>
            <a:r>
              <a:rPr lang="fa-IR" dirty="0">
                <a:cs typeface="B Nazanin" panose="00000400000000000000" pitchFamily="2" charset="-78"/>
              </a:rPr>
              <a:t>تماس چشمی با سگ برقرار نکنید.</a:t>
            </a:r>
          </a:p>
          <a:p>
            <a:pPr algn="r" rtl="1"/>
            <a:r>
              <a:rPr lang="fa-IR" dirty="0">
                <a:cs typeface="B Nazanin" panose="00000400000000000000" pitchFamily="2" charset="-78"/>
              </a:rPr>
              <a:t>هرگز ندوید.</a:t>
            </a:r>
          </a:p>
          <a:p>
            <a:pPr algn="r" rtl="1"/>
            <a:r>
              <a:rPr lang="fa-IR" dirty="0">
                <a:cs typeface="B Nazanin" panose="00000400000000000000" pitchFamily="2" charset="-78"/>
              </a:rPr>
              <a:t>درکنار سگ بمانید نه در روبه روی آن </a:t>
            </a:r>
          </a:p>
          <a:p>
            <a:pPr algn="r" rtl="1"/>
            <a:r>
              <a:rPr lang="fa-IR" dirty="0">
                <a:cs typeface="B Nazanin" panose="00000400000000000000" pitchFamily="2" charset="-78"/>
              </a:rPr>
              <a:t>دستانتان راجمع کنید و انگشت ها را مشت کنید.</a:t>
            </a:r>
            <a:endParaRPr lang="en-US" dirty="0">
              <a:cs typeface="B Nazanin" panose="00000400000000000000" pitchFamily="2" charset="-78"/>
            </a:endParaRPr>
          </a:p>
        </p:txBody>
      </p:sp>
      <p:sp>
        <p:nvSpPr>
          <p:cNvPr id="5" name="Rectangle 4"/>
          <p:cNvSpPr/>
          <p:nvPr/>
        </p:nvSpPr>
        <p:spPr>
          <a:xfrm>
            <a:off x="3021979" y="5719902"/>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1716568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824E7ED-385B-449A-B521-E9536E7FAD00}"/>
              </a:ext>
            </a:extLst>
          </p:cNvPr>
          <p:cNvSpPr>
            <a:spLocks noGrp="1"/>
          </p:cNvSpPr>
          <p:nvPr>
            <p:ph type="title"/>
          </p:nvPr>
        </p:nvSpPr>
        <p:spPr/>
        <p:txBody>
          <a:bodyPr>
            <a:normAutofit/>
          </a:bodyPr>
          <a:lstStyle/>
          <a:p>
            <a:pPr algn="just" rtl="1"/>
            <a:r>
              <a:rPr lang="fa-IR" sz="2800" dirty="0">
                <a:solidFill>
                  <a:srgbClr val="FF0000"/>
                </a:solidFill>
                <a:cs typeface="B Nazanin" panose="00000400000000000000" pitchFamily="2" charset="-78"/>
              </a:rPr>
              <a:t>مقدمه</a:t>
            </a:r>
            <a:r>
              <a:rPr lang="fa-IR" sz="2800" dirty="0">
                <a:cs typeface="B Nazanin" panose="00000400000000000000" pitchFamily="2" charset="-78"/>
              </a:rPr>
              <a:t> </a:t>
            </a:r>
            <a:r>
              <a:rPr lang="fa-IR" sz="2800" dirty="0">
                <a:solidFill>
                  <a:srgbClr val="FF0000"/>
                </a:solidFill>
                <a:cs typeface="B Nazanin" panose="00000400000000000000" pitchFamily="2" charset="-78"/>
              </a:rPr>
              <a:t>:</a:t>
            </a:r>
            <a:endParaRPr lang="en-US" sz="2800" dirty="0">
              <a:solidFill>
                <a:srgbClr val="FF0000"/>
              </a:solidFill>
              <a:cs typeface="B Nazanin" panose="00000400000000000000" pitchFamily="2" charset="-78"/>
            </a:endParaRPr>
          </a:p>
        </p:txBody>
      </p:sp>
      <p:sp>
        <p:nvSpPr>
          <p:cNvPr id="6" name="Content Placeholder 5">
            <a:extLst>
              <a:ext uri="{FF2B5EF4-FFF2-40B4-BE49-F238E27FC236}">
                <a16:creationId xmlns:a16="http://schemas.microsoft.com/office/drawing/2014/main" id="{C6877324-1759-4B7B-82AC-945633F4BEAC}"/>
              </a:ext>
            </a:extLst>
          </p:cNvPr>
          <p:cNvSpPr>
            <a:spLocks noGrp="1"/>
          </p:cNvSpPr>
          <p:nvPr>
            <p:ph sz="half" idx="2"/>
          </p:nvPr>
        </p:nvSpPr>
        <p:spPr>
          <a:xfrm>
            <a:off x="173969" y="3338726"/>
            <a:ext cx="5916706" cy="3384177"/>
          </a:xfrm>
        </p:spPr>
        <p:txBody>
          <a:bodyPr>
            <a:normAutofit/>
          </a:bodyPr>
          <a:lstStyle/>
          <a:p>
            <a:pPr algn="just" rtl="1">
              <a:lnSpc>
                <a:spcPct val="150000"/>
              </a:lnSpc>
              <a:buFont typeface="Wingdings" panose="05000000000000000000" pitchFamily="2" charset="2"/>
              <a:buChar char="v"/>
            </a:pPr>
            <a:r>
              <a:rPr lang="fa-IR" sz="2400" dirty="0">
                <a:cs typeface="B Nazanin" panose="00000400000000000000" pitchFamily="2" charset="-78"/>
              </a:rPr>
              <a:t>ازسال 2007میلادی تاکنون روز 28سپتامبر مصادف با 6مهررا به پاس خدمات لویی پاستور دانشمند کاشف واکسن بیماری هاری نامگذاری شده است. </a:t>
            </a:r>
          </a:p>
        </p:txBody>
      </p:sp>
      <p:sp>
        <p:nvSpPr>
          <p:cNvPr id="8" name="Content Placeholder 7">
            <a:extLst>
              <a:ext uri="{FF2B5EF4-FFF2-40B4-BE49-F238E27FC236}">
                <a16:creationId xmlns:a16="http://schemas.microsoft.com/office/drawing/2014/main" id="{A0F617B0-E098-4DFB-8167-DD2DFF7AF197}"/>
              </a:ext>
            </a:extLst>
          </p:cNvPr>
          <p:cNvSpPr>
            <a:spLocks noGrp="1"/>
          </p:cNvSpPr>
          <p:nvPr>
            <p:ph sz="quarter" idx="4"/>
          </p:nvPr>
        </p:nvSpPr>
        <p:spPr>
          <a:xfrm>
            <a:off x="6396318" y="1522786"/>
            <a:ext cx="5095357" cy="2933321"/>
          </a:xfrm>
        </p:spPr>
        <p:txBody>
          <a:bodyPr>
            <a:noAutofit/>
          </a:bodyPr>
          <a:lstStyle/>
          <a:p>
            <a:pPr algn="just" rtl="1">
              <a:lnSpc>
                <a:spcPct val="150000"/>
              </a:lnSpc>
              <a:buFont typeface="Wingdings" panose="05000000000000000000" pitchFamily="2" charset="2"/>
              <a:buChar char="v"/>
            </a:pPr>
            <a:r>
              <a:rPr lang="fa-IR" sz="2400" dirty="0">
                <a:cs typeface="B Nazanin" panose="00000400000000000000" pitchFamily="2" charset="-78"/>
              </a:rPr>
              <a:t>باتوجه </a:t>
            </a:r>
            <a:r>
              <a:rPr lang="fa-IR" sz="2400" dirty="0" smtClean="0">
                <a:cs typeface="B Nazanin" panose="00000400000000000000" pitchFamily="2" charset="-78"/>
              </a:rPr>
              <a:t>به کشف </a:t>
            </a:r>
            <a:r>
              <a:rPr lang="fa-IR" sz="2400" dirty="0">
                <a:cs typeface="B Nazanin" panose="00000400000000000000" pitchFamily="2" charset="-78"/>
              </a:rPr>
              <a:t>روش های درمان بسیاری از بیماری ها که قبلا درمان پذیر نبوده اند،هنوز هاری بعنوان بیماری کشنده مطرح و اهمیت جهانی خود را حفظ کرده است . </a:t>
            </a:r>
            <a:endParaRPr lang="en-US" sz="2400" dirty="0">
              <a:cs typeface="B Nazanin" panose="00000400000000000000" pitchFamily="2" charset="-78"/>
            </a:endParaRPr>
          </a:p>
        </p:txBody>
      </p:sp>
    </p:spTree>
    <p:extLst>
      <p:ext uri="{BB962C8B-B14F-4D97-AF65-F5344CB8AC3E}">
        <p14:creationId xmlns:p14="http://schemas.microsoft.com/office/powerpoint/2010/main" val="266644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984134" y="495300"/>
            <a:ext cx="10353761" cy="1326321"/>
          </a:xfrm>
        </p:spPr>
        <p:txBody>
          <a:bodyPr/>
          <a:lstStyle/>
          <a:p>
            <a:pPr algn="ctr" rtl="1" eaLnBrk="1" hangingPunct="1"/>
            <a:r>
              <a:rPr lang="fa-IR" altLang="en-US" sz="2400" b="1" dirty="0">
                <a:solidFill>
                  <a:srgbClr val="FF0000"/>
                </a:solidFill>
                <a:cs typeface="B Titr" panose="00000700000000000000" pitchFamily="2" charset="-78"/>
              </a:rPr>
              <a:t>کنترل جمعیت سگ ها </a:t>
            </a:r>
            <a:r>
              <a:rPr lang="fa-IR" altLang="en-US" sz="2400" b="1" dirty="0">
                <a:cs typeface="B Titr" panose="00000700000000000000" pitchFamily="2" charset="-78"/>
              </a:rPr>
              <a:t/>
            </a:r>
            <a:br>
              <a:rPr lang="fa-IR" altLang="en-US" sz="2400" b="1" dirty="0">
                <a:cs typeface="B Titr" panose="00000700000000000000" pitchFamily="2" charset="-78"/>
              </a:rPr>
            </a:br>
            <a:endParaRPr lang="en-US" altLang="en-US" sz="2400" dirty="0">
              <a:cs typeface="B Titr" panose="00000700000000000000" pitchFamily="2" charset="-78"/>
            </a:endParaRPr>
          </a:p>
        </p:txBody>
      </p:sp>
      <p:sp>
        <p:nvSpPr>
          <p:cNvPr id="47107" name="Content Placeholder 2"/>
          <p:cNvSpPr>
            <a:spLocks noGrp="1"/>
          </p:cNvSpPr>
          <p:nvPr>
            <p:ph idx="1"/>
          </p:nvPr>
        </p:nvSpPr>
        <p:spPr>
          <a:xfrm>
            <a:off x="1168368" y="1935921"/>
            <a:ext cx="9443399" cy="3734606"/>
          </a:xfrm>
        </p:spPr>
        <p:txBody>
          <a:bodyPr/>
          <a:lstStyle/>
          <a:p>
            <a:pPr marL="0" indent="0" algn="just" rtl="1">
              <a:lnSpc>
                <a:spcPct val="150000"/>
              </a:lnSpc>
              <a:buNone/>
            </a:pPr>
            <a:r>
              <a:rPr lang="fa-IR" altLang="en-US" sz="2000" b="1" dirty="0">
                <a:cs typeface="B Nazanin" panose="00000400000000000000" pitchFamily="2" charset="-78"/>
              </a:rPr>
              <a:t>99 درصد موارد هاری انسانی ناشی از سگ است.</a:t>
            </a:r>
          </a:p>
          <a:p>
            <a:pPr marL="0" indent="0" algn="just" rtl="1">
              <a:lnSpc>
                <a:spcPct val="150000"/>
              </a:lnSpc>
              <a:buNone/>
            </a:pPr>
            <a:r>
              <a:rPr lang="fa-IR" altLang="en-US" sz="2000" b="1" dirty="0">
                <a:cs typeface="B Nazanin" panose="00000400000000000000" pitchFamily="2" charset="-78"/>
              </a:rPr>
              <a:t>نیمی از انسانها در همزیستی با سگ ها زندگی می کنند. این مسئله خطر ابتلا به هاری را در این افراد افزایش می دهد. </a:t>
            </a:r>
          </a:p>
          <a:p>
            <a:pPr marL="0" indent="0" algn="just" rtl="1">
              <a:lnSpc>
                <a:spcPct val="150000"/>
              </a:lnSpc>
              <a:buNone/>
            </a:pPr>
            <a:r>
              <a:rPr lang="fa-IR" altLang="en-US" sz="2000" b="1" dirty="0">
                <a:cs typeface="B Nazanin" panose="00000400000000000000" pitchFamily="2" charset="-78"/>
              </a:rPr>
              <a:t>کنترل و کاهش هاری در سگ به طور مستقیم موجب کاهش بار بیماری در انسان خواهد شد. واکسیناسیون سگ ها علیه هاری می تواند ایمنی قابل توجه با پایداری قابل قبولی ایجاد کند. واکسیناسیون خوراکی حیات وحش می تواند انتقال بیماری از حیات وحش به سگ و انسان را متوقف کند.</a:t>
            </a:r>
          </a:p>
          <a:p>
            <a:pPr marL="0" indent="0" algn="just" rtl="1">
              <a:lnSpc>
                <a:spcPct val="150000"/>
              </a:lnSpc>
              <a:buNone/>
            </a:pPr>
            <a:endParaRPr lang="en-US" altLang="en-US" sz="2000" b="1" dirty="0">
              <a:cs typeface="B Nazanin" panose="00000400000000000000" pitchFamily="2" charset="-78"/>
            </a:endParaRPr>
          </a:p>
        </p:txBody>
      </p:sp>
      <p:sp>
        <p:nvSpPr>
          <p:cNvPr id="2" name="Rectangle 1"/>
          <p:cNvSpPr/>
          <p:nvPr/>
        </p:nvSpPr>
        <p:spPr>
          <a:xfrm>
            <a:off x="446048" y="5554408"/>
            <a:ext cx="10821507" cy="369332"/>
          </a:xfrm>
          <a:prstGeom prst="rect">
            <a:avLst/>
          </a:prstGeom>
        </p:spPr>
        <p:txBody>
          <a:bodyPr wrap="square">
            <a:spAutoFit/>
          </a:bodyPr>
          <a:lstStyle/>
          <a:p>
            <a:r>
              <a:rPr lang="en-US" u="sng" dirty="0">
                <a:solidFill>
                  <a:srgbClr val="7030A0"/>
                </a:solidFill>
                <a:hlinkClick r:id="rId2"/>
              </a:rPr>
              <a:t>https://www.who.int/images/default-source/departments/ntd</a:t>
            </a:r>
            <a:r>
              <a:rPr lang="en-US" u="sng" dirty="0">
                <a:solidFill>
                  <a:srgbClr val="7030A0"/>
                </a:solidFill>
              </a:rPr>
              <a:t> library/rabies/infographics/wrd2015</a:t>
            </a:r>
          </a:p>
        </p:txBody>
      </p:sp>
    </p:spTree>
    <p:extLst>
      <p:ext uri="{BB962C8B-B14F-4D97-AF65-F5344CB8AC3E}">
        <p14:creationId xmlns:p14="http://schemas.microsoft.com/office/powerpoint/2010/main" val="24883744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3768" y="591670"/>
            <a:ext cx="10466231" cy="5617019"/>
          </a:xfrm>
          <a:prstGeom prst="rect">
            <a:avLst/>
          </a:prstGeom>
        </p:spPr>
        <p:txBody>
          <a:bodyPr>
            <a:normAutofit/>
          </a:bodyPr>
          <a:lstStyle/>
          <a:p>
            <a:pPr marL="0" indent="0" algn="r" rtl="1">
              <a:buNone/>
            </a:pPr>
            <a:r>
              <a:rPr lang="fa-IR" sz="2800" b="1" dirty="0">
                <a:solidFill>
                  <a:srgbClr val="FF0000"/>
                </a:solidFill>
                <a:cs typeface="B Nazanin" panose="00000400000000000000" pitchFamily="2" charset="-78"/>
              </a:rPr>
              <a:t>بارداري</a:t>
            </a:r>
            <a:r>
              <a:rPr lang="fa-IR" b="1" dirty="0">
                <a:cs typeface="B Titr" panose="00000700000000000000" pitchFamily="2" charset="-78"/>
              </a:rPr>
              <a:t> </a:t>
            </a:r>
            <a:r>
              <a:rPr lang="fa-IR" b="1" dirty="0" smtClean="0">
                <a:cs typeface="B Titr" panose="00000700000000000000" pitchFamily="2" charset="-78"/>
              </a:rPr>
              <a:t>:</a:t>
            </a:r>
            <a:endParaRPr lang="en-US" dirty="0">
              <a:cs typeface="B Titr" panose="00000700000000000000" pitchFamily="2" charset="-78"/>
            </a:endParaRPr>
          </a:p>
          <a:p>
            <a:pPr algn="just" rtl="1">
              <a:lnSpc>
                <a:spcPct val="150000"/>
              </a:lnSpc>
              <a:buFont typeface="Wingdings" panose="05000000000000000000" pitchFamily="2" charset="2"/>
              <a:buChar char="q"/>
            </a:pPr>
            <a:r>
              <a:rPr lang="fa-IR" b="1" dirty="0" err="1">
                <a:cs typeface="B Nazanin" panose="00000400000000000000" pitchFamily="2" charset="-78"/>
              </a:rPr>
              <a:t>حاملگي</a:t>
            </a:r>
            <a:r>
              <a:rPr lang="fa-IR" b="1" dirty="0">
                <a:cs typeface="B Nazanin" panose="00000400000000000000" pitchFamily="2" charset="-78"/>
              </a:rPr>
              <a:t> </a:t>
            </a:r>
            <a:r>
              <a:rPr lang="fa-IR" b="1" dirty="0" err="1">
                <a:cs typeface="B Nazanin" panose="00000400000000000000" pitchFamily="2" charset="-78"/>
              </a:rPr>
              <a:t>دليل</a:t>
            </a:r>
            <a:r>
              <a:rPr lang="fa-IR" b="1" dirty="0">
                <a:cs typeface="B Nazanin" panose="00000400000000000000" pitchFamily="2" charset="-78"/>
              </a:rPr>
              <a:t> منع </a:t>
            </a:r>
            <a:r>
              <a:rPr lang="fa-IR" b="1" dirty="0" err="1">
                <a:cs typeface="B Nazanin" panose="00000400000000000000" pitchFamily="2" charset="-78"/>
              </a:rPr>
              <a:t>واكسيناسيون</a:t>
            </a:r>
            <a:r>
              <a:rPr lang="fa-IR" b="1" dirty="0">
                <a:cs typeface="B Nazanin" panose="00000400000000000000" pitchFamily="2" charset="-78"/>
              </a:rPr>
              <a:t> پس از مواجهه </a:t>
            </a:r>
            <a:r>
              <a:rPr lang="fa-IR" b="1" dirty="0" err="1">
                <a:cs typeface="B Nazanin" panose="00000400000000000000" pitchFamily="2" charset="-78"/>
              </a:rPr>
              <a:t>نمي</a:t>
            </a:r>
            <a:r>
              <a:rPr lang="fa-IR" b="1" dirty="0">
                <a:cs typeface="B Nazanin" panose="00000400000000000000" pitchFamily="2" charset="-78"/>
              </a:rPr>
              <a:t> باشد.  </a:t>
            </a:r>
          </a:p>
          <a:p>
            <a:pPr algn="just" rtl="1">
              <a:lnSpc>
                <a:spcPct val="150000"/>
              </a:lnSpc>
              <a:buFont typeface="Wingdings" panose="05000000000000000000" pitchFamily="2" charset="2"/>
              <a:buChar char="q"/>
            </a:pPr>
            <a:r>
              <a:rPr lang="fa-IR" b="1" dirty="0">
                <a:cs typeface="B Nazanin" panose="00000400000000000000" pitchFamily="2" charset="-78"/>
              </a:rPr>
              <a:t>واکسیناسیون موجب </a:t>
            </a:r>
            <a:r>
              <a:rPr lang="fa-IR" b="1" dirty="0" err="1">
                <a:cs typeface="B Nazanin" panose="00000400000000000000" pitchFamily="2" charset="-78"/>
              </a:rPr>
              <a:t>افزايش</a:t>
            </a:r>
            <a:r>
              <a:rPr lang="fa-IR" b="1" dirty="0">
                <a:cs typeface="B Nazanin" panose="00000400000000000000" pitchFamily="2" charset="-78"/>
              </a:rPr>
              <a:t> بروز سقط،‌ </a:t>
            </a:r>
            <a:r>
              <a:rPr lang="fa-IR" b="1" dirty="0" err="1">
                <a:cs typeface="B Nazanin" panose="00000400000000000000" pitchFamily="2" charset="-78"/>
              </a:rPr>
              <a:t>تولدهاي</a:t>
            </a:r>
            <a:r>
              <a:rPr lang="fa-IR" b="1" dirty="0">
                <a:cs typeface="B Nazanin" panose="00000400000000000000" pitchFamily="2" charset="-78"/>
              </a:rPr>
              <a:t> زود هنگام </a:t>
            </a:r>
            <a:r>
              <a:rPr lang="fa-IR" b="1" dirty="0" err="1">
                <a:cs typeface="B Nazanin" panose="00000400000000000000" pitchFamily="2" charset="-78"/>
              </a:rPr>
              <a:t>يا</a:t>
            </a:r>
            <a:r>
              <a:rPr lang="fa-IR" b="1" dirty="0">
                <a:cs typeface="B Nazanin" panose="00000400000000000000" pitchFamily="2" charset="-78"/>
              </a:rPr>
              <a:t> </a:t>
            </a:r>
            <a:r>
              <a:rPr lang="fa-IR" b="1" dirty="0" err="1">
                <a:cs typeface="B Nazanin" panose="00000400000000000000" pitchFamily="2" charset="-78"/>
              </a:rPr>
              <a:t>ناهنجاري</a:t>
            </a:r>
            <a:r>
              <a:rPr lang="fa-IR" b="1" dirty="0">
                <a:cs typeface="B Nazanin" panose="00000400000000000000" pitchFamily="2" charset="-78"/>
              </a:rPr>
              <a:t> </a:t>
            </a:r>
            <a:r>
              <a:rPr lang="fa-IR" b="1" dirty="0" err="1">
                <a:cs typeface="B Nazanin" panose="00000400000000000000" pitchFamily="2" charset="-78"/>
              </a:rPr>
              <a:t>هاي</a:t>
            </a:r>
            <a:r>
              <a:rPr lang="fa-IR" b="1" dirty="0">
                <a:cs typeface="B Nazanin" panose="00000400000000000000" pitchFamily="2" charset="-78"/>
              </a:rPr>
              <a:t> </a:t>
            </a:r>
            <a:r>
              <a:rPr lang="fa-IR" b="1" dirty="0" err="1">
                <a:cs typeface="B Nazanin" panose="00000400000000000000" pitchFamily="2" charset="-78"/>
              </a:rPr>
              <a:t>مادرزادي</a:t>
            </a:r>
            <a:r>
              <a:rPr lang="fa-IR" b="1" dirty="0">
                <a:cs typeface="B Nazanin" panose="00000400000000000000" pitchFamily="2" charset="-78"/>
              </a:rPr>
              <a:t> </a:t>
            </a:r>
            <a:r>
              <a:rPr lang="fa-IR" b="1" dirty="0" err="1">
                <a:cs typeface="B Nazanin" panose="00000400000000000000" pitchFamily="2" charset="-78"/>
              </a:rPr>
              <a:t>نمی</a:t>
            </a:r>
            <a:r>
              <a:rPr lang="fa-IR" b="1" dirty="0">
                <a:cs typeface="B Nazanin" panose="00000400000000000000" pitchFamily="2" charset="-78"/>
              </a:rPr>
              <a:t> شود </a:t>
            </a:r>
          </a:p>
          <a:p>
            <a:pPr algn="just" rtl="1">
              <a:lnSpc>
                <a:spcPct val="150000"/>
              </a:lnSpc>
              <a:buFont typeface="Wingdings" panose="05000000000000000000" pitchFamily="2" charset="2"/>
              <a:buChar char="q"/>
            </a:pPr>
            <a:r>
              <a:rPr lang="fa-IR" b="1" dirty="0">
                <a:cs typeface="B Nazanin" panose="00000400000000000000" pitchFamily="2" charset="-78"/>
              </a:rPr>
              <a:t>در صورت لزوم‌ پیشگیری </a:t>
            </a:r>
            <a:r>
              <a:rPr lang="fa-IR" b="1" dirty="0" err="1">
                <a:cs typeface="B Nazanin" panose="00000400000000000000" pitchFamily="2" charset="-78"/>
              </a:rPr>
              <a:t>پيش</a:t>
            </a:r>
            <a:r>
              <a:rPr lang="fa-IR" b="1" dirty="0">
                <a:cs typeface="B Nazanin" panose="00000400000000000000" pitchFamily="2" charset="-78"/>
              </a:rPr>
              <a:t> از مواجه در </a:t>
            </a:r>
            <a:r>
              <a:rPr lang="fa-IR" b="1" dirty="0" err="1">
                <a:cs typeface="B Nazanin" panose="00000400000000000000" pitchFamily="2" charset="-78"/>
              </a:rPr>
              <a:t>طي</a:t>
            </a:r>
            <a:r>
              <a:rPr lang="fa-IR" b="1" dirty="0">
                <a:cs typeface="B Nazanin" panose="00000400000000000000" pitchFamily="2" charset="-78"/>
              </a:rPr>
              <a:t> </a:t>
            </a:r>
            <a:r>
              <a:rPr lang="fa-IR" b="1" dirty="0" err="1">
                <a:cs typeface="B Nazanin" panose="00000400000000000000" pitchFamily="2" charset="-78"/>
              </a:rPr>
              <a:t>حاملگي</a:t>
            </a:r>
            <a:r>
              <a:rPr lang="fa-IR" b="1" dirty="0">
                <a:cs typeface="B Nazanin" panose="00000400000000000000" pitchFamily="2" charset="-78"/>
              </a:rPr>
              <a:t> </a:t>
            </a:r>
            <a:r>
              <a:rPr lang="fa-IR" b="1" dirty="0" err="1">
                <a:cs typeface="B Nazanin" panose="00000400000000000000" pitchFamily="2" charset="-78"/>
              </a:rPr>
              <a:t>نيز</a:t>
            </a:r>
            <a:r>
              <a:rPr lang="fa-IR" b="1" dirty="0">
                <a:cs typeface="B Nazanin" panose="00000400000000000000" pitchFamily="2" charset="-78"/>
              </a:rPr>
              <a:t> تجویز </a:t>
            </a:r>
            <a:r>
              <a:rPr lang="fa-IR" b="1" dirty="0" err="1">
                <a:cs typeface="B Nazanin" panose="00000400000000000000" pitchFamily="2" charset="-78"/>
              </a:rPr>
              <a:t>مي</a:t>
            </a:r>
            <a:r>
              <a:rPr lang="fa-IR" b="1" dirty="0">
                <a:cs typeface="B Nazanin" panose="00000400000000000000" pitchFamily="2" charset="-78"/>
              </a:rPr>
              <a:t> شود. </a:t>
            </a:r>
          </a:p>
          <a:p>
            <a:pPr algn="just" rtl="1">
              <a:lnSpc>
                <a:spcPct val="150000"/>
              </a:lnSpc>
              <a:buFont typeface="Wingdings" panose="05000000000000000000" pitchFamily="2" charset="2"/>
              <a:buChar char="q"/>
            </a:pPr>
            <a:r>
              <a:rPr lang="fa-IR" b="1" dirty="0">
                <a:cs typeface="B Nazanin" panose="00000400000000000000" pitchFamily="2" charset="-78"/>
              </a:rPr>
              <a:t>مواجهه با </a:t>
            </a:r>
            <a:r>
              <a:rPr lang="fa-IR" b="1" dirty="0" err="1">
                <a:cs typeface="B Nazanin" panose="00000400000000000000" pitchFamily="2" charset="-78"/>
              </a:rPr>
              <a:t>هاري</a:t>
            </a:r>
            <a:r>
              <a:rPr lang="fa-IR" b="1" dirty="0">
                <a:cs typeface="B Nazanin" panose="00000400000000000000" pitchFamily="2" charset="-78"/>
              </a:rPr>
              <a:t> </a:t>
            </a:r>
            <a:r>
              <a:rPr lang="fa-IR" b="1" dirty="0" err="1">
                <a:cs typeface="B Nazanin" panose="00000400000000000000" pitchFamily="2" charset="-78"/>
              </a:rPr>
              <a:t>يا</a:t>
            </a:r>
            <a:r>
              <a:rPr lang="fa-IR" b="1" dirty="0">
                <a:cs typeface="B Nazanin" panose="00000400000000000000" pitchFamily="2" charset="-78"/>
              </a:rPr>
              <a:t> </a:t>
            </a:r>
            <a:r>
              <a:rPr lang="fa-IR" b="1" dirty="0" err="1">
                <a:cs typeface="B Nazanin" panose="00000400000000000000" pitchFamily="2" charset="-78"/>
              </a:rPr>
              <a:t>تشخيص</a:t>
            </a:r>
            <a:r>
              <a:rPr lang="fa-IR" b="1" dirty="0">
                <a:cs typeface="B Nazanin" panose="00000400000000000000" pitchFamily="2" charset="-78"/>
              </a:rPr>
              <a:t> </a:t>
            </a:r>
            <a:r>
              <a:rPr lang="fa-IR" b="1" dirty="0" err="1">
                <a:cs typeface="B Nazanin" panose="00000400000000000000" pitchFamily="2" charset="-78"/>
              </a:rPr>
              <a:t>هاري</a:t>
            </a:r>
            <a:r>
              <a:rPr lang="fa-IR" b="1" dirty="0">
                <a:cs typeface="B Nazanin" panose="00000400000000000000" pitchFamily="2" charset="-78"/>
              </a:rPr>
              <a:t> در مادر </a:t>
            </a:r>
            <a:r>
              <a:rPr lang="fa-IR" b="1" dirty="0" err="1">
                <a:cs typeface="B Nazanin" panose="00000400000000000000" pitchFamily="2" charset="-78"/>
              </a:rPr>
              <a:t>نبايد</a:t>
            </a:r>
            <a:r>
              <a:rPr lang="fa-IR" b="1" dirty="0">
                <a:cs typeface="B Nazanin" panose="00000400000000000000" pitchFamily="2" charset="-78"/>
              </a:rPr>
              <a:t> </a:t>
            </a:r>
            <a:r>
              <a:rPr lang="fa-IR" b="1" dirty="0" err="1">
                <a:cs typeface="B Nazanin" panose="00000400000000000000" pitchFamily="2" charset="-78"/>
              </a:rPr>
              <a:t>دليلي</a:t>
            </a:r>
            <a:r>
              <a:rPr lang="fa-IR" b="1" dirty="0">
                <a:cs typeface="B Nazanin" panose="00000400000000000000" pitchFamily="2" charset="-78"/>
              </a:rPr>
              <a:t> </a:t>
            </a:r>
            <a:r>
              <a:rPr lang="fa-IR" b="1" dirty="0" err="1">
                <a:cs typeface="B Nazanin" panose="00000400000000000000" pitchFamily="2" charset="-78"/>
              </a:rPr>
              <a:t>براي</a:t>
            </a:r>
            <a:r>
              <a:rPr lang="fa-IR" b="1" dirty="0">
                <a:cs typeface="B Nazanin" panose="00000400000000000000" pitchFamily="2" charset="-78"/>
              </a:rPr>
              <a:t> قطع </a:t>
            </a:r>
            <a:r>
              <a:rPr lang="fa-IR" b="1" dirty="0" err="1">
                <a:cs typeface="B Nazanin" panose="00000400000000000000" pitchFamily="2" charset="-78"/>
              </a:rPr>
              <a:t>بارداري</a:t>
            </a:r>
            <a:r>
              <a:rPr lang="fa-IR" b="1" dirty="0">
                <a:cs typeface="B Nazanin" panose="00000400000000000000" pitchFamily="2" charset="-78"/>
              </a:rPr>
              <a:t> باشد</a:t>
            </a:r>
            <a:r>
              <a:rPr lang="en-US" b="1" dirty="0">
                <a:cs typeface="B Nazanin" panose="00000400000000000000" pitchFamily="2" charset="-78"/>
              </a:rPr>
              <a:t>. </a:t>
            </a:r>
            <a:endParaRPr lang="fa-IR" b="1" dirty="0" smtClean="0">
              <a:cs typeface="B Nazanin" panose="00000400000000000000" pitchFamily="2" charset="-78"/>
            </a:endParaRPr>
          </a:p>
          <a:p>
            <a:pPr marL="0" indent="0" algn="just" rtl="1">
              <a:lnSpc>
                <a:spcPct val="150000"/>
              </a:lnSpc>
              <a:buNone/>
            </a:pPr>
            <a:r>
              <a:rPr lang="fa-IR" b="1" u="sng" dirty="0" smtClean="0">
                <a:cs typeface="B Nazanin" panose="00000400000000000000" pitchFamily="2" charset="-78"/>
              </a:rPr>
              <a:t>در تمامی افراد :</a:t>
            </a:r>
            <a:endParaRPr lang="en-US" b="1" u="sng" dirty="0">
              <a:cs typeface="B Nazanin" panose="00000400000000000000" pitchFamily="2" charset="-78"/>
            </a:endParaRPr>
          </a:p>
          <a:p>
            <a:pPr algn="just" rtl="1">
              <a:lnSpc>
                <a:spcPct val="150000"/>
              </a:lnSpc>
              <a:buFont typeface="Wingdings" panose="05000000000000000000" pitchFamily="2" charset="2"/>
              <a:buChar char="q"/>
            </a:pPr>
            <a:r>
              <a:rPr lang="fa-IR" b="1" dirty="0" smtClean="0">
                <a:cs typeface="B Nazanin" panose="00000400000000000000" pitchFamily="2" charset="-78"/>
              </a:rPr>
              <a:t>فردي </a:t>
            </a:r>
            <a:r>
              <a:rPr lang="fa-IR" b="1" dirty="0">
                <a:cs typeface="B Nazanin" panose="00000400000000000000" pitchFamily="2" charset="-78"/>
              </a:rPr>
              <a:t>كه سابقه حساسيت شدید به واكسن هاري يا اجزاي واكسن هاري دارد يا ديگر واكسن هايي كه اجزاي آن در واكسن هاري موجود است، بايد با احتياط واكسينه شوند. </a:t>
            </a:r>
          </a:p>
          <a:p>
            <a:pPr algn="just" rtl="1">
              <a:lnSpc>
                <a:spcPct val="150000"/>
              </a:lnSpc>
              <a:buFont typeface="Wingdings" panose="05000000000000000000" pitchFamily="2" charset="2"/>
              <a:buChar char="q"/>
            </a:pPr>
            <a:r>
              <a:rPr lang="fa-IR" b="1" dirty="0">
                <a:cs typeface="B Nazanin" panose="00000400000000000000" pitchFamily="2" charset="-78"/>
              </a:rPr>
              <a:t>کسی که با دوزهای اولیه دچار حساسیت شد،  واکسن دیگر استفاده شود </a:t>
            </a:r>
            <a:r>
              <a:rPr lang="fa-IR" b="1" dirty="0" smtClean="0">
                <a:cs typeface="B Nazanin" panose="00000400000000000000" pitchFamily="2" charset="-78"/>
              </a:rPr>
              <a:t>یا </a:t>
            </a:r>
            <a:r>
              <a:rPr lang="fa-IR" b="1" dirty="0">
                <a:cs typeface="B Nazanin" panose="00000400000000000000" pitchFamily="2" charset="-78"/>
              </a:rPr>
              <a:t>دوزهای بعدی در بیمارستان تزریق شود. </a:t>
            </a:r>
            <a:endParaRPr lang="en-US" b="1" dirty="0">
              <a:cs typeface="B Nazanin" panose="00000400000000000000" pitchFamily="2" charset="-78"/>
            </a:endParaRPr>
          </a:p>
        </p:txBody>
      </p:sp>
      <p:sp>
        <p:nvSpPr>
          <p:cNvPr id="4" name="Rectangle 3"/>
          <p:cNvSpPr/>
          <p:nvPr/>
        </p:nvSpPr>
        <p:spPr>
          <a:xfrm>
            <a:off x="3021979" y="6065589"/>
            <a:ext cx="6735337" cy="461665"/>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https://cloud.iums.ac.ir/s/LK6Ew4gFmdqPAHL</a:t>
            </a:r>
          </a:p>
        </p:txBody>
      </p:sp>
    </p:spTree>
    <p:extLst>
      <p:ext uri="{BB962C8B-B14F-4D97-AF65-F5344CB8AC3E}">
        <p14:creationId xmlns:p14="http://schemas.microsoft.com/office/powerpoint/2010/main" val="32978356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8041" y="286603"/>
            <a:ext cx="5121611" cy="64144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788505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13805719" cy="6858000"/>
          </a:xfrm>
          <a:prstGeom prst="rect">
            <a:avLst/>
          </a:prstGeom>
        </p:spPr>
      </p:pic>
    </p:spTree>
    <p:extLst>
      <p:ext uri="{BB962C8B-B14F-4D97-AF65-F5344CB8AC3E}">
        <p14:creationId xmlns:p14="http://schemas.microsoft.com/office/powerpoint/2010/main" val="4266662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84971-DF3C-4C4A-A081-493C9EF2430E}"/>
              </a:ext>
            </a:extLst>
          </p:cNvPr>
          <p:cNvSpPr>
            <a:spLocks noGrp="1"/>
          </p:cNvSpPr>
          <p:nvPr>
            <p:ph type="title"/>
          </p:nvPr>
        </p:nvSpPr>
        <p:spPr>
          <a:xfrm>
            <a:off x="2339790" y="334537"/>
            <a:ext cx="9144603" cy="518321"/>
          </a:xfrm>
        </p:spPr>
        <p:txBody>
          <a:bodyPr>
            <a:normAutofit/>
          </a:bodyPr>
          <a:lstStyle/>
          <a:p>
            <a:pPr algn="just" rtl="1"/>
            <a:r>
              <a:rPr lang="fa-IR" sz="2800" dirty="0">
                <a:solidFill>
                  <a:srgbClr val="FF0000"/>
                </a:solidFill>
                <a:cs typeface="B Nazanin" panose="00000400000000000000" pitchFamily="2" charset="-78"/>
              </a:rPr>
              <a:t>وضعیت حیوان گزیدگی و هاری در دنیا</a:t>
            </a:r>
            <a:r>
              <a:rPr lang="fa-IR" sz="2400" dirty="0">
                <a:solidFill>
                  <a:srgbClr val="FF0000"/>
                </a:solidFill>
                <a:cs typeface="B Nazanin" panose="00000400000000000000" pitchFamily="2" charset="-78"/>
              </a:rPr>
              <a:t>:</a:t>
            </a:r>
            <a:endParaRPr lang="en-US" sz="24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74F4655B-E0AC-459E-AC70-B8DBD1382F1D}"/>
              </a:ext>
            </a:extLst>
          </p:cNvPr>
          <p:cNvSpPr>
            <a:spLocks noGrp="1"/>
          </p:cNvSpPr>
          <p:nvPr>
            <p:ph sz="half" idx="1"/>
          </p:nvPr>
        </p:nvSpPr>
        <p:spPr>
          <a:xfrm>
            <a:off x="209424" y="1115123"/>
            <a:ext cx="5558330" cy="4806175"/>
          </a:xfrm>
        </p:spPr>
        <p:txBody>
          <a:bodyPr>
            <a:noAutofit/>
          </a:bodyPr>
          <a:lstStyle/>
          <a:p>
            <a:pPr algn="r" rtl="1">
              <a:lnSpc>
                <a:spcPct val="170000"/>
              </a:lnSpc>
              <a:buFont typeface="Wingdings" panose="05000000000000000000" pitchFamily="2" charset="2"/>
              <a:buChar char="q"/>
            </a:pPr>
            <a:r>
              <a:rPr lang="fa-IR" dirty="0">
                <a:cs typeface="B Nazanin" panose="00000400000000000000" pitchFamily="2" charset="-78"/>
              </a:rPr>
              <a:t>سالانه 59000نفر در بیش از150کشور مبتلا به هاری می شوند.</a:t>
            </a:r>
          </a:p>
          <a:p>
            <a:pPr algn="r" rtl="1">
              <a:lnSpc>
                <a:spcPct val="170000"/>
              </a:lnSpc>
              <a:buFont typeface="Wingdings" panose="05000000000000000000" pitchFamily="2" charset="2"/>
              <a:buChar char="q"/>
            </a:pPr>
            <a:r>
              <a:rPr lang="fa-IR" dirty="0">
                <a:cs typeface="B Nazanin" panose="00000400000000000000" pitchFamily="2" charset="-78"/>
              </a:rPr>
              <a:t>95%موارد در آفریقا و آسیا اتفاق می افتد.</a:t>
            </a:r>
          </a:p>
          <a:p>
            <a:pPr algn="r" rtl="1">
              <a:lnSpc>
                <a:spcPct val="170000"/>
              </a:lnSpc>
              <a:buFont typeface="Wingdings" panose="05000000000000000000" pitchFamily="2" charset="2"/>
              <a:buChar char="q"/>
            </a:pPr>
            <a:r>
              <a:rPr lang="fa-IR" dirty="0">
                <a:cs typeface="B Nazanin" panose="00000400000000000000" pitchFamily="2" charset="-78"/>
              </a:rPr>
              <a:t>99%موارد توسط سگ منتقل می شود.</a:t>
            </a:r>
          </a:p>
          <a:p>
            <a:pPr algn="r" rtl="1">
              <a:lnSpc>
                <a:spcPct val="170000"/>
              </a:lnSpc>
              <a:buFont typeface="Wingdings" panose="05000000000000000000" pitchFamily="2" charset="2"/>
              <a:buChar char="q"/>
            </a:pPr>
            <a:r>
              <a:rPr lang="fa-IR" dirty="0">
                <a:cs typeface="B Nazanin" panose="00000400000000000000" pitchFamily="2" charset="-78"/>
              </a:rPr>
              <a:t>بیماری در مناطق روستایی و فقیر نشین شایعتر است.</a:t>
            </a:r>
          </a:p>
          <a:p>
            <a:pPr algn="r" rtl="1">
              <a:lnSpc>
                <a:spcPct val="170000"/>
              </a:lnSpc>
              <a:buFont typeface="Wingdings" panose="05000000000000000000" pitchFamily="2" charset="2"/>
              <a:buChar char="q"/>
            </a:pPr>
            <a:r>
              <a:rPr lang="fa-IR" dirty="0">
                <a:cs typeface="B Nazanin" panose="00000400000000000000" pitchFamily="2" charset="-78"/>
              </a:rPr>
              <a:t>نیمی از موارد سن کمتر از15سال دارند.</a:t>
            </a:r>
          </a:p>
          <a:p>
            <a:pPr algn="r" rtl="1">
              <a:lnSpc>
                <a:spcPct val="170000"/>
              </a:lnSpc>
              <a:buFont typeface="Wingdings" panose="05000000000000000000" pitchFamily="2" charset="2"/>
              <a:buChar char="q"/>
            </a:pPr>
            <a:r>
              <a:rPr lang="fa-IR" dirty="0">
                <a:cs typeface="B Nazanin" panose="00000400000000000000" pitchFamily="2" charset="-78"/>
              </a:rPr>
              <a:t>مقرر شده تا سال2030به مرحله حذف برسد.</a:t>
            </a:r>
            <a:endParaRPr lang="en-US" dirty="0">
              <a:cs typeface="B Nazanin" panose="00000400000000000000" pitchFamily="2" charset="-78"/>
            </a:endParaRPr>
          </a:p>
        </p:txBody>
      </p:sp>
      <p:sp>
        <p:nvSpPr>
          <p:cNvPr id="4" name="Content Placeholder 3">
            <a:extLst>
              <a:ext uri="{FF2B5EF4-FFF2-40B4-BE49-F238E27FC236}">
                <a16:creationId xmlns:a16="http://schemas.microsoft.com/office/drawing/2014/main" id="{E09FD88E-C8CB-4803-946C-F58EFD22A537}"/>
              </a:ext>
            </a:extLst>
          </p:cNvPr>
          <p:cNvSpPr>
            <a:spLocks noGrp="1"/>
          </p:cNvSpPr>
          <p:nvPr>
            <p:ph sz="half" idx="2"/>
          </p:nvPr>
        </p:nvSpPr>
        <p:spPr>
          <a:xfrm>
            <a:off x="6137031" y="1048429"/>
            <a:ext cx="5347362" cy="4531895"/>
          </a:xfrm>
        </p:spPr>
        <p:txBody>
          <a:bodyPr>
            <a:noAutofit/>
          </a:bodyPr>
          <a:lstStyle/>
          <a:p>
            <a:pPr algn="just" rtl="1">
              <a:lnSpc>
                <a:spcPct val="150000"/>
              </a:lnSpc>
              <a:buFont typeface="Wingdings" panose="05000000000000000000" pitchFamily="2" charset="2"/>
              <a:buChar char="q"/>
            </a:pPr>
            <a:r>
              <a:rPr lang="fa-IR" dirty="0">
                <a:cs typeface="B Nazanin" panose="00000400000000000000" pitchFamily="2" charset="-78"/>
              </a:rPr>
              <a:t>حدود 3تا6میلیون مورد گزش انسان توسط پستانداران رخ می دهد.</a:t>
            </a:r>
          </a:p>
          <a:p>
            <a:pPr algn="just" rtl="1">
              <a:lnSpc>
                <a:spcPct val="150000"/>
              </a:lnSpc>
              <a:buFont typeface="Wingdings" panose="05000000000000000000" pitchFamily="2" charset="2"/>
              <a:buChar char="q"/>
            </a:pPr>
            <a:r>
              <a:rPr lang="fa-IR" dirty="0">
                <a:cs typeface="B Nazanin" panose="00000400000000000000" pitchFamily="2" charset="-78"/>
              </a:rPr>
              <a:t>ولی تعداد واقعی گزش مشخص نیست.</a:t>
            </a:r>
          </a:p>
          <a:p>
            <a:pPr algn="just" rtl="1">
              <a:lnSpc>
                <a:spcPct val="150000"/>
              </a:lnSpc>
              <a:buFont typeface="Wingdings" panose="05000000000000000000" pitchFamily="2" charset="2"/>
              <a:buChar char="q"/>
            </a:pPr>
            <a:r>
              <a:rPr lang="fa-IR" dirty="0">
                <a:cs typeface="B Nazanin" panose="00000400000000000000" pitchFamily="2" charset="-78"/>
              </a:rPr>
              <a:t>حدود یک میلیون نفر به پزشک مراجعه می کنند.</a:t>
            </a:r>
          </a:p>
          <a:p>
            <a:pPr algn="just" rtl="1">
              <a:lnSpc>
                <a:spcPct val="150000"/>
              </a:lnSpc>
              <a:buFont typeface="Wingdings" panose="05000000000000000000" pitchFamily="2" charset="2"/>
              <a:buChar char="q"/>
            </a:pPr>
            <a:r>
              <a:rPr lang="fa-IR" dirty="0">
                <a:cs typeface="B Nazanin" panose="00000400000000000000" pitchFamily="2" charset="-78"/>
              </a:rPr>
              <a:t>10درصد ازاین تعداد به جراحی نیازخواهند داشت.</a:t>
            </a:r>
          </a:p>
          <a:p>
            <a:pPr algn="just" rtl="1">
              <a:lnSpc>
                <a:spcPct val="150000"/>
              </a:lnSpc>
              <a:buFont typeface="Wingdings" panose="05000000000000000000" pitchFamily="2" charset="2"/>
              <a:buChar char="q"/>
            </a:pPr>
            <a:r>
              <a:rPr lang="fa-IR" dirty="0">
                <a:cs typeface="B Nazanin" panose="00000400000000000000" pitchFamily="2" charset="-78"/>
              </a:rPr>
              <a:t>•1-2درصد نیاز به بستری شدن خواهند داشت.</a:t>
            </a:r>
          </a:p>
          <a:p>
            <a:pPr algn="just" rtl="1">
              <a:lnSpc>
                <a:spcPct val="150000"/>
              </a:lnSpc>
              <a:buFont typeface="Wingdings" panose="05000000000000000000" pitchFamily="2" charset="2"/>
              <a:buChar char="q"/>
            </a:pPr>
            <a:r>
              <a:rPr lang="fa-IR" dirty="0">
                <a:cs typeface="B Nazanin" panose="00000400000000000000" pitchFamily="2" charset="-78"/>
              </a:rPr>
              <a:t>متوسط هزینه های سالانه  بیمارستانی:100میلیون دلار</a:t>
            </a:r>
            <a:endParaRPr lang="en-US" dirty="0">
              <a:cs typeface="B Nazanin" panose="00000400000000000000" pitchFamily="2" charset="-78"/>
            </a:endParaRPr>
          </a:p>
        </p:txBody>
      </p:sp>
      <p:sp>
        <p:nvSpPr>
          <p:cNvPr id="5" name="Rectangle 4"/>
          <p:cNvSpPr/>
          <p:nvPr/>
        </p:nvSpPr>
        <p:spPr>
          <a:xfrm>
            <a:off x="2620537" y="6183563"/>
            <a:ext cx="7817003" cy="461665"/>
          </a:xfrm>
          <a:prstGeom prst="rect">
            <a:avLst/>
          </a:prstGeom>
        </p:spPr>
        <p:txBody>
          <a:bodyPr wrap="square">
            <a:spAutoFit/>
          </a:bodyPr>
          <a:lstStyle/>
          <a:p>
            <a:r>
              <a:rPr lang="en-US" sz="2400" dirty="0">
                <a:solidFill>
                  <a:srgbClr val="FF0000"/>
                </a:solidFill>
                <a:latin typeface="Times New Roman" panose="02020603050405020304" pitchFamily="18" charset="0"/>
                <a:cs typeface="Times New Roman" panose="02020603050405020304" pitchFamily="18" charset="0"/>
              </a:rPr>
              <a:t>https://www.who.int/news-room/fact-sheets/detail/rabies</a:t>
            </a:r>
          </a:p>
        </p:txBody>
      </p:sp>
    </p:spTree>
    <p:extLst>
      <p:ext uri="{BB962C8B-B14F-4D97-AF65-F5344CB8AC3E}">
        <p14:creationId xmlns:p14="http://schemas.microsoft.com/office/powerpoint/2010/main" val="1350903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ECBCA1-CA55-40C5-9E19-12EF010A3DA8}"/>
              </a:ext>
            </a:extLst>
          </p:cNvPr>
          <p:cNvSpPr>
            <a:spLocks noGrp="1"/>
          </p:cNvSpPr>
          <p:nvPr>
            <p:ph type="title"/>
          </p:nvPr>
        </p:nvSpPr>
        <p:spPr>
          <a:xfrm>
            <a:off x="913795" y="609600"/>
            <a:ext cx="10353761" cy="824753"/>
          </a:xfrm>
        </p:spPr>
        <p:txBody>
          <a:bodyPr>
            <a:normAutofit/>
          </a:bodyPr>
          <a:lstStyle/>
          <a:p>
            <a:r>
              <a:rPr lang="fa-IR" sz="2800" i="1" dirty="0">
                <a:solidFill>
                  <a:srgbClr val="FF0000"/>
                </a:solidFill>
                <a:cs typeface="B Nazanin" panose="00000400000000000000" pitchFamily="2" charset="-78"/>
              </a:rPr>
              <a:t>موارد حیوان گزیدگی در ایران از سال1390تا1401</a:t>
            </a:r>
            <a:endParaRPr lang="en-US" sz="2800" i="1" dirty="0">
              <a:solidFill>
                <a:srgbClr val="FF0000"/>
              </a:solidFill>
              <a:cs typeface="B Nazanin" panose="00000400000000000000" pitchFamily="2" charset="-78"/>
            </a:endParaRPr>
          </a:p>
        </p:txBody>
      </p:sp>
      <p:graphicFrame>
        <p:nvGraphicFramePr>
          <p:cNvPr id="14" name="Content Placeholder 13">
            <a:extLst>
              <a:ext uri="{FF2B5EF4-FFF2-40B4-BE49-F238E27FC236}">
                <a16:creationId xmlns:a16="http://schemas.microsoft.com/office/drawing/2014/main" id="{B2F40C0F-5E65-4075-AD90-9CEABD6521F4}"/>
              </a:ext>
            </a:extLst>
          </p:cNvPr>
          <p:cNvGraphicFramePr>
            <a:graphicFrameLocks noGrp="1"/>
          </p:cNvGraphicFramePr>
          <p:nvPr>
            <p:ph idx="1"/>
            <p:extLst>
              <p:ext uri="{D42A27DB-BD31-4B8C-83A1-F6EECF244321}">
                <p14:modId xmlns:p14="http://schemas.microsoft.com/office/powerpoint/2010/main" val="4106409654"/>
              </p:ext>
            </p:extLst>
          </p:nvPr>
        </p:nvGraphicFramePr>
        <p:xfrm>
          <a:off x="679238" y="1739956"/>
          <a:ext cx="10822874" cy="4563035"/>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p:cNvSpPr/>
          <p:nvPr/>
        </p:nvSpPr>
        <p:spPr>
          <a:xfrm>
            <a:off x="3144644" y="6210553"/>
            <a:ext cx="6077415" cy="461665"/>
          </a:xfrm>
          <a:prstGeom prst="rect">
            <a:avLst/>
          </a:prstGeom>
        </p:spPr>
        <p:txBody>
          <a:bodyPr wrap="square">
            <a:spAutoFit/>
          </a:bodyPr>
          <a:lstStyle/>
          <a:p>
            <a:r>
              <a:rPr lang="en-US" sz="2400" dirty="0">
                <a:solidFill>
                  <a:srgbClr val="FF0000"/>
                </a:solidFill>
                <a:latin typeface="Times New Roman" panose="02020603050405020304" pitchFamily="18" charset="0"/>
                <a:cs typeface="Times New Roman" panose="02020603050405020304" pitchFamily="18" charset="0"/>
              </a:rPr>
              <a:t>https://icdc.behdasht.gov.ir/rabies_status</a:t>
            </a:r>
          </a:p>
        </p:txBody>
      </p:sp>
    </p:spTree>
    <p:extLst>
      <p:ext uri="{BB962C8B-B14F-4D97-AF65-F5344CB8AC3E}">
        <p14:creationId xmlns:p14="http://schemas.microsoft.com/office/powerpoint/2010/main" val="2259000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p:nvPr>
        </p:nvPicPr>
        <p:blipFill>
          <a:blip r:embed="rId2">
            <a:extLst>
              <a:ext uri="{28A0092B-C50C-407E-A947-70E740481C1C}">
                <a14:useLocalDpi xmlns:a14="http://schemas.microsoft.com/office/drawing/2010/main" val="0"/>
              </a:ext>
            </a:extLst>
          </a:blip>
          <a:stretch>
            <a:fillRect/>
          </a:stretch>
        </p:blipFill>
        <p:spPr>
          <a:xfrm>
            <a:off x="453484" y="1679332"/>
            <a:ext cx="10972800" cy="4253118"/>
          </a:xfrm>
        </p:spPr>
      </p:pic>
      <p:sp>
        <p:nvSpPr>
          <p:cNvPr id="5" name="Rectangle 4"/>
          <p:cNvSpPr/>
          <p:nvPr/>
        </p:nvSpPr>
        <p:spPr>
          <a:xfrm>
            <a:off x="3643017" y="499205"/>
            <a:ext cx="5029200" cy="461665"/>
          </a:xfrm>
          <a:prstGeom prst="rect">
            <a:avLst/>
          </a:prstGeom>
        </p:spPr>
        <p:txBody>
          <a:bodyPr wrap="square">
            <a:spAutoFit/>
          </a:bodyPr>
          <a:lstStyle/>
          <a:p>
            <a:r>
              <a:rPr lang="fa-IR" sz="2400" dirty="0" smtClean="0">
                <a:latin typeface="Calibri" panose="020F0502020204030204" pitchFamily="34" charset="0"/>
                <a:ea typeface="Calibri" panose="020F0502020204030204" pitchFamily="34" charset="0"/>
                <a:cs typeface="B Titr" panose="00000700000000000000" pitchFamily="2" charset="-78"/>
              </a:rPr>
              <a:t>تعداد موارد مرگ هاری در کشور عراق</a:t>
            </a:r>
            <a:endParaRPr lang="en-US" sz="2400" dirty="0">
              <a:cs typeface="B Titr" panose="00000700000000000000" pitchFamily="2" charset="-78"/>
            </a:endParaRPr>
          </a:p>
        </p:txBody>
      </p:sp>
    </p:spTree>
    <p:extLst>
      <p:ext uri="{BB962C8B-B14F-4D97-AF65-F5344CB8AC3E}">
        <p14:creationId xmlns:p14="http://schemas.microsoft.com/office/powerpoint/2010/main" val="3526096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7</a:t>
            </a:fld>
            <a:endParaRPr lang="fa-IR"/>
          </a:p>
        </p:txBody>
      </p:sp>
      <p:sp>
        <p:nvSpPr>
          <p:cNvPr id="7" name="TextBox 6">
            <a:extLst>
              <a:ext uri="{FF2B5EF4-FFF2-40B4-BE49-F238E27FC236}">
                <a16:creationId xmlns:a16="http://schemas.microsoft.com/office/drawing/2014/main" id="{A774698A-00D4-462D-939A-8FE547C01430}"/>
              </a:ext>
            </a:extLst>
          </p:cNvPr>
          <p:cNvSpPr txBox="1"/>
          <p:nvPr/>
        </p:nvSpPr>
        <p:spPr>
          <a:xfrm>
            <a:off x="900754" y="667055"/>
            <a:ext cx="10843414" cy="738664"/>
          </a:xfrm>
          <a:prstGeom prst="rect">
            <a:avLst/>
          </a:prstGeom>
          <a:noFill/>
        </p:spPr>
        <p:txBody>
          <a:bodyPr wrap="square">
            <a:spAutoFit/>
          </a:bodyPr>
          <a:lstStyle/>
          <a:p>
            <a:pPr marL="800100" lvl="1" indent="-342900" algn="r" rtl="1">
              <a:lnSpc>
                <a:spcPct val="150000"/>
              </a:lnSpc>
              <a:buFont typeface="Wingdings" panose="05000000000000000000" pitchFamily="2" charset="2"/>
              <a:buChar char="q"/>
            </a:pPr>
            <a:r>
              <a:rPr lang="fa-IR" sz="2800" b="1" dirty="0">
                <a:solidFill>
                  <a:srgbClr val="FF0000"/>
                </a:solidFill>
                <a:latin typeface="BZar"/>
                <a:cs typeface="B Nazanin" panose="00000400000000000000" pitchFamily="2" charset="-78"/>
              </a:rPr>
              <a:t>به طور کلی کشورهای مختلف از نظر آلودگی به سه دسته تقسیم می شوند:</a:t>
            </a:r>
          </a:p>
        </p:txBody>
      </p:sp>
      <p:sp>
        <p:nvSpPr>
          <p:cNvPr id="9" name="TextBox 8">
            <a:extLst>
              <a:ext uri="{FF2B5EF4-FFF2-40B4-BE49-F238E27FC236}">
                <a16:creationId xmlns:a16="http://schemas.microsoft.com/office/drawing/2014/main" id="{A27F0E1C-4414-49E9-BE2E-A5A4E1D40B55}"/>
              </a:ext>
            </a:extLst>
          </p:cNvPr>
          <p:cNvSpPr txBox="1"/>
          <p:nvPr/>
        </p:nvSpPr>
        <p:spPr>
          <a:xfrm>
            <a:off x="382137" y="1405719"/>
            <a:ext cx="10885419" cy="4093428"/>
          </a:xfrm>
          <a:prstGeom prst="rect">
            <a:avLst/>
          </a:prstGeom>
          <a:noFill/>
        </p:spPr>
        <p:txBody>
          <a:bodyPr wrap="square">
            <a:spAutoFit/>
          </a:bodyPr>
          <a:lstStyle/>
          <a:p>
            <a:pPr marL="342900" indent="-342900" algn="just" rtl="1">
              <a:lnSpc>
                <a:spcPct val="200000"/>
              </a:lnSpc>
              <a:buFont typeface="Wingdings" panose="05000000000000000000" pitchFamily="2" charset="2"/>
              <a:buChar char="q"/>
            </a:pPr>
            <a:r>
              <a:rPr lang="fa-IR" sz="2000" b="1" dirty="0" smtClean="0">
                <a:solidFill>
                  <a:srgbClr val="FFFF00"/>
                </a:solidFill>
                <a:latin typeface="AGA Arabesque Desktop" panose="05010101010101010101" pitchFamily="2" charset="2"/>
                <a:cs typeface="B Nazanin" panose="00000400000000000000" pitchFamily="2" charset="-78"/>
              </a:rPr>
              <a:t>کشورهایی </a:t>
            </a:r>
            <a:r>
              <a:rPr lang="fa-IR" sz="2000" b="1" dirty="0">
                <a:solidFill>
                  <a:srgbClr val="FFFF00"/>
                </a:solidFill>
                <a:latin typeface="AGA Arabesque Desktop" panose="05010101010101010101" pitchFamily="2" charset="2"/>
                <a:cs typeface="B Nazanin" panose="00000400000000000000" pitchFamily="2" charset="-78"/>
              </a:rPr>
              <a:t>که هاری شهری و وحشی در آنها بصورت بومی (آندمیک)وجود دارد:</a:t>
            </a:r>
            <a:r>
              <a:rPr lang="fa-IR" sz="2000" dirty="0">
                <a:latin typeface="AGA Arabesque Desktop" panose="05010101010101010101" pitchFamily="2" charset="2"/>
                <a:cs typeface="B Nazanin" panose="00000400000000000000" pitchFamily="2" charset="-78"/>
              </a:rPr>
              <a:t>کشورهایی آسیایی ،آفریقایی وکشورهایی آمریکایی لاتین</a:t>
            </a:r>
          </a:p>
          <a:p>
            <a:pPr marL="342900" indent="-342900" algn="just" rtl="1">
              <a:lnSpc>
                <a:spcPct val="200000"/>
              </a:lnSpc>
              <a:buFont typeface="Wingdings" panose="05000000000000000000" pitchFamily="2" charset="2"/>
              <a:buChar char="q"/>
            </a:pPr>
            <a:r>
              <a:rPr lang="fa-IR" sz="2000" b="1" dirty="0">
                <a:solidFill>
                  <a:srgbClr val="FFFF00"/>
                </a:solidFill>
                <a:latin typeface="AGA Arabesque Desktop" panose="05010101010101010101" pitchFamily="2" charset="2"/>
                <a:cs typeface="B Nazanin" panose="00000400000000000000" pitchFamily="2" charset="-78"/>
              </a:rPr>
              <a:t>کشورهایی که درآنها هاری شهری کنترل شده ولی هاری وحشی همه گیر است:</a:t>
            </a:r>
            <a:r>
              <a:rPr lang="fa-IR" sz="2000" dirty="0">
                <a:latin typeface="AGA Arabesque Desktop" panose="05010101010101010101" pitchFamily="2" charset="2"/>
                <a:cs typeface="B Nazanin" panose="00000400000000000000" pitchFamily="2" charset="-78"/>
              </a:rPr>
              <a:t>کشورهایی اروپایی غربی،کانادا و ایالات متحده آمریکا</a:t>
            </a:r>
          </a:p>
          <a:p>
            <a:pPr marL="342900" indent="-342900" algn="just" rtl="1">
              <a:lnSpc>
                <a:spcPct val="200000"/>
              </a:lnSpc>
              <a:buFont typeface="Wingdings" panose="05000000000000000000" pitchFamily="2" charset="2"/>
              <a:buChar char="q"/>
            </a:pPr>
            <a:r>
              <a:rPr lang="fa-IR" sz="2000" b="1" dirty="0">
                <a:solidFill>
                  <a:srgbClr val="FFFF00"/>
                </a:solidFill>
                <a:latin typeface="AGA Arabesque Desktop" panose="05010101010101010101" pitchFamily="2" charset="2"/>
                <a:cs typeface="B Nazanin" panose="00000400000000000000" pitchFamily="2" charset="-78"/>
              </a:rPr>
              <a:t>کشورهایی که از نظر بیماری پاک هستند:</a:t>
            </a:r>
            <a:r>
              <a:rPr lang="fa-IR" sz="2000" dirty="0">
                <a:latin typeface="AGA Arabesque Desktop" panose="05010101010101010101" pitchFamily="2" charset="2"/>
                <a:cs typeface="B Nazanin" panose="00000400000000000000" pitchFamily="2" charset="-78"/>
              </a:rPr>
              <a:t>مبنای گزارش ،هرکشوری که دو سال مورد بیماری گزارش ندهد بعنوان کشور پاک از نظر بیماری محسوب می شود مانند کشورهایی :استرالیا،ژاپن ،هاوایی،سوئد،فنلاند،آلمان ،سوئیس،یونان و ...</a:t>
            </a:r>
          </a:p>
          <a:p>
            <a:pPr algn="r" rtl="1"/>
            <a:endParaRPr lang="fa-IR" sz="2000" dirty="0">
              <a:latin typeface="AGA Arabesque Desktop" panose="05010101010101010101" pitchFamily="2" charset="2"/>
            </a:endParaRPr>
          </a:p>
        </p:txBody>
      </p:sp>
      <p:sp>
        <p:nvSpPr>
          <p:cNvPr id="6" name="Rectangle 5"/>
          <p:cNvSpPr/>
          <p:nvPr/>
        </p:nvSpPr>
        <p:spPr>
          <a:xfrm>
            <a:off x="2609386" y="5927086"/>
            <a:ext cx="7817003" cy="461665"/>
          </a:xfrm>
          <a:prstGeom prst="rect">
            <a:avLst/>
          </a:prstGeom>
        </p:spPr>
        <p:txBody>
          <a:bodyPr wrap="square">
            <a:spAutoFit/>
          </a:bodyPr>
          <a:lstStyle/>
          <a:p>
            <a:r>
              <a:rPr lang="en-US" sz="2400" dirty="0">
                <a:solidFill>
                  <a:srgbClr val="FF0000"/>
                </a:solidFill>
                <a:latin typeface="Times New Roman" panose="02020603050405020304" pitchFamily="18" charset="0"/>
                <a:cs typeface="Times New Roman" panose="02020603050405020304" pitchFamily="18" charset="0"/>
              </a:rPr>
              <a:t>https://www.who.int/news-room/fact-sheets/detail/rabies</a:t>
            </a:r>
          </a:p>
        </p:txBody>
      </p:sp>
    </p:spTree>
    <p:extLst>
      <p:ext uri="{BB962C8B-B14F-4D97-AF65-F5344CB8AC3E}">
        <p14:creationId xmlns:p14="http://schemas.microsoft.com/office/powerpoint/2010/main" val="397378542"/>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205583" y="6557214"/>
            <a:ext cx="3918181" cy="104827"/>
          </a:xfrm>
        </p:spPr>
        <p:txBody>
          <a:bodyPr/>
          <a:lstStyle/>
          <a:p>
            <a:pPr>
              <a:defRPr/>
            </a:pPr>
            <a:r>
              <a:rPr lang="fa-IR" dirty="0">
                <a:solidFill>
                  <a:srgbClr val="FFFF00"/>
                </a:solidFill>
              </a:rPr>
              <a:t>هاری و حیوان گزیدگی</a:t>
            </a:r>
          </a:p>
        </p:txBody>
      </p:sp>
      <p:sp>
        <p:nvSpPr>
          <p:cNvPr id="3" name="Slide Number Placeholder 2"/>
          <p:cNvSpPr>
            <a:spLocks noGrp="1"/>
          </p:cNvSpPr>
          <p:nvPr>
            <p:ph type="sldNum" sz="quarter" idx="12"/>
          </p:nvPr>
        </p:nvSpPr>
        <p:spPr>
          <a:xfrm>
            <a:off x="10514011" y="6311153"/>
            <a:ext cx="753545" cy="350888"/>
          </a:xfrm>
        </p:spPr>
        <p:txBody>
          <a:bodyPr/>
          <a:lstStyle/>
          <a:p>
            <a:pPr>
              <a:defRPr/>
            </a:pPr>
            <a:fld id="{3168AE4A-9841-4A73-9C9F-9D8F66DCE8E3}" type="slidenum">
              <a:rPr lang="fa-IR" smtClean="0"/>
              <a:pPr>
                <a:defRPr/>
              </a:pPr>
              <a:t>8</a:t>
            </a:fld>
            <a:endParaRPr lang="fa-IR" dirty="0"/>
          </a:p>
        </p:txBody>
      </p:sp>
      <p:sp>
        <p:nvSpPr>
          <p:cNvPr id="4" name="Rectangle 3"/>
          <p:cNvSpPr/>
          <p:nvPr/>
        </p:nvSpPr>
        <p:spPr>
          <a:xfrm>
            <a:off x="376642" y="680495"/>
            <a:ext cx="10890914" cy="4647426"/>
          </a:xfrm>
          <a:prstGeom prst="rect">
            <a:avLst/>
          </a:prstGeom>
        </p:spPr>
        <p:txBody>
          <a:bodyPr wrap="square">
            <a:spAutoFit/>
          </a:bodyPr>
          <a:lstStyle/>
          <a:p>
            <a:pPr algn="just" rtl="1"/>
            <a:r>
              <a:rPr lang="fa-IR" sz="2400" b="1" dirty="0" smtClean="0">
                <a:solidFill>
                  <a:srgbClr val="FF0000"/>
                </a:solidFill>
                <a:latin typeface="2  Titr"/>
                <a:cs typeface="B Nazanin" panose="00000400000000000000" pitchFamily="2" charset="-78"/>
              </a:rPr>
              <a:t>معرفي بيماري</a:t>
            </a:r>
            <a:r>
              <a:rPr lang="en-US" sz="2400" b="1" dirty="0" smtClean="0">
                <a:solidFill>
                  <a:srgbClr val="FF0000"/>
                </a:solidFill>
                <a:latin typeface="2  Titr"/>
                <a:cs typeface="B Nazanin" panose="00000400000000000000" pitchFamily="2" charset="-78"/>
              </a:rPr>
              <a:t>:</a:t>
            </a:r>
            <a:endParaRPr lang="fa-IR" sz="2400" b="1" dirty="0" smtClean="0">
              <a:solidFill>
                <a:srgbClr val="EF1129"/>
              </a:solidFill>
              <a:latin typeface="BZarBold"/>
            </a:endParaRPr>
          </a:p>
          <a:p>
            <a:pPr marL="342900" indent="-342900" algn="just" rtl="1">
              <a:lnSpc>
                <a:spcPct val="150000"/>
              </a:lnSpc>
              <a:buFont typeface="Wingdings" panose="05000000000000000000" pitchFamily="2" charset="2"/>
              <a:buChar char="Ø"/>
            </a:pPr>
            <a:r>
              <a:rPr lang="fa-IR" sz="2000" b="1" dirty="0" smtClean="0">
                <a:latin typeface="BZar"/>
                <a:cs typeface="B Nazanin" panose="00000400000000000000" pitchFamily="2" charset="-78"/>
              </a:rPr>
              <a:t>هاري در واقع عفونت ویروسی سیستم اعصاب مرکزی است و قابل انتقال از حیوان به انسان است.</a:t>
            </a:r>
          </a:p>
          <a:p>
            <a:pPr marL="342900" indent="-342900" algn="just" rtl="1">
              <a:lnSpc>
                <a:spcPct val="150000"/>
              </a:lnSpc>
              <a:buFont typeface="Wingdings" panose="05000000000000000000" pitchFamily="2" charset="2"/>
              <a:buChar char="Ø"/>
            </a:pPr>
            <a:r>
              <a:rPr lang="fa-IR" sz="2000" b="1" dirty="0" smtClean="0">
                <a:latin typeface="BZar"/>
                <a:cs typeface="B Nazanin" panose="00000400000000000000" pitchFamily="2" charset="-78"/>
              </a:rPr>
              <a:t>معمولا از طریق گزش حیوان هار به انسان منتقل می شود. </a:t>
            </a:r>
          </a:p>
          <a:p>
            <a:pPr marL="342900" indent="-342900" algn="just" rtl="1">
              <a:lnSpc>
                <a:spcPct val="150000"/>
              </a:lnSpc>
              <a:buFont typeface="Wingdings" panose="05000000000000000000" pitchFamily="2" charset="2"/>
              <a:buChar char="Ø"/>
            </a:pPr>
            <a:r>
              <a:rPr lang="fa-IR" sz="2000" b="1" dirty="0" smtClean="0">
                <a:latin typeface="BZar"/>
                <a:cs typeface="B Nazanin" panose="00000400000000000000" pitchFamily="2" charset="-78"/>
              </a:rPr>
              <a:t>اين بيماري يكي از مهمترين و قديمي ترين بيماري هاي ويروسي است که از حیوانات پستاندار اهلی و وحشی منتقل می شود.</a:t>
            </a:r>
            <a:endParaRPr lang="fa-IR" sz="2000" dirty="0">
              <a:latin typeface="BZar"/>
              <a:cs typeface="B Nazanin" panose="00000400000000000000" pitchFamily="2" charset="-78"/>
            </a:endParaRPr>
          </a:p>
          <a:p>
            <a:pPr algn="r" rtl="1"/>
            <a:r>
              <a:rPr lang="fa-IR" sz="2400" b="1" dirty="0">
                <a:solidFill>
                  <a:srgbClr val="FF0000"/>
                </a:solidFill>
                <a:latin typeface="2  Titr"/>
                <a:cs typeface="B Nazanin" panose="00000400000000000000" pitchFamily="2" charset="-78"/>
              </a:rPr>
              <a:t>اهميت بهداشتی</a:t>
            </a:r>
            <a:r>
              <a:rPr lang="en-US" sz="2400" b="1" dirty="0">
                <a:solidFill>
                  <a:srgbClr val="FF0000"/>
                </a:solidFill>
                <a:latin typeface="2  Titr"/>
                <a:cs typeface="B Nazanin" panose="00000400000000000000" pitchFamily="2" charset="-78"/>
              </a:rPr>
              <a:t>:</a:t>
            </a:r>
            <a:endParaRPr lang="fa-IR" sz="2400" b="1" dirty="0">
              <a:solidFill>
                <a:srgbClr val="FF0000"/>
              </a:solidFill>
              <a:latin typeface="BZar"/>
            </a:endParaRPr>
          </a:p>
          <a:p>
            <a:pPr marL="342900" lvl="0" indent="-342900" algn="r" rtl="1">
              <a:lnSpc>
                <a:spcPct val="200000"/>
              </a:lnSpc>
              <a:buFont typeface="Wingdings" panose="05000000000000000000" pitchFamily="2" charset="2"/>
              <a:buChar char="Ø"/>
            </a:pPr>
            <a:r>
              <a:rPr lang="fa-IR" sz="2000" b="1" dirty="0">
                <a:latin typeface="BZar"/>
                <a:cs typeface="B Nazanin" panose="00000400000000000000" pitchFamily="2" charset="-78"/>
              </a:rPr>
              <a:t>ميزان كشندگي بالا (100%) ودر صورت ظهور علائم هاري، درمان امكان ندارد و مرگ اين بيماران حتمي است</a:t>
            </a:r>
            <a:r>
              <a:rPr lang="en-US" sz="2000" b="1" dirty="0">
                <a:latin typeface="BZar"/>
                <a:cs typeface="B Nazanin" panose="00000400000000000000" pitchFamily="2" charset="-78"/>
              </a:rPr>
              <a:t>.</a:t>
            </a:r>
            <a:endParaRPr lang="fa-IR" sz="2000" b="1" dirty="0">
              <a:latin typeface="BZar"/>
              <a:cs typeface="B Nazanin" panose="00000400000000000000" pitchFamily="2" charset="-78"/>
            </a:endParaRPr>
          </a:p>
          <a:p>
            <a:pPr marL="342900" indent="-342900" algn="r" rtl="1">
              <a:lnSpc>
                <a:spcPct val="200000"/>
              </a:lnSpc>
              <a:buFont typeface="Wingdings" panose="05000000000000000000" pitchFamily="2" charset="2"/>
              <a:buChar char="Ø"/>
            </a:pPr>
            <a:r>
              <a:rPr lang="fa-IR" sz="2000" b="1" dirty="0">
                <a:latin typeface="BZar"/>
                <a:cs typeface="B Nazanin" panose="00000400000000000000" pitchFamily="2" charset="-78"/>
              </a:rPr>
              <a:t>تلفات و خسارات اقتصادي فراوان</a:t>
            </a:r>
          </a:p>
          <a:p>
            <a:pPr marL="342900" indent="-342900" algn="r" rtl="1">
              <a:lnSpc>
                <a:spcPct val="200000"/>
              </a:lnSpc>
              <a:buFont typeface="Wingdings" panose="05000000000000000000" pitchFamily="2" charset="2"/>
              <a:buChar char="Ø"/>
            </a:pPr>
            <a:r>
              <a:rPr lang="fa-IR" sz="2000" b="1" dirty="0">
                <a:latin typeface="BZar"/>
                <a:cs typeface="B Nazanin" panose="00000400000000000000" pitchFamily="2" charset="-78"/>
              </a:rPr>
              <a:t>سالانه مبالغ زیادی صرف خرید سرم و واکسن</a:t>
            </a:r>
          </a:p>
        </p:txBody>
      </p:sp>
      <p:pic>
        <p:nvPicPr>
          <p:cNvPr id="6" name="Picture 5">
            <a:extLst>
              <a:ext uri="{FF2B5EF4-FFF2-40B4-BE49-F238E27FC236}">
                <a16:creationId xmlns:a16="http://schemas.microsoft.com/office/drawing/2014/main" id="{591EB520-13B1-458E-8610-EC263FBF34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642" y="4578505"/>
            <a:ext cx="3039122" cy="19787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2617899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 calcmode="lin" valueType="num">
                                      <p:cBhvr additive="base">
                                        <p:cTn id="3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anim calcmode="lin" valueType="num">
                                      <p:cBhvr additive="base">
                                        <p:cTn id="3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5D63A-8012-4B23-BA76-7B5ACA6BF31D}"/>
              </a:ext>
            </a:extLst>
          </p:cNvPr>
          <p:cNvSpPr>
            <a:spLocks noGrp="1"/>
          </p:cNvSpPr>
          <p:nvPr>
            <p:ph type="title"/>
          </p:nvPr>
        </p:nvSpPr>
        <p:spPr/>
        <p:txBody>
          <a:bodyPr>
            <a:normAutofit/>
          </a:bodyPr>
          <a:lstStyle/>
          <a:p>
            <a:pPr algn="just" rtl="1"/>
            <a:r>
              <a:rPr lang="fa-IR" sz="2800" dirty="0">
                <a:solidFill>
                  <a:srgbClr val="FF0000"/>
                </a:solidFill>
                <a:cs typeface="B Nazanin" panose="00000400000000000000" pitchFamily="2" charset="-78"/>
              </a:rPr>
              <a:t>میزبان ها:</a:t>
            </a:r>
            <a:endParaRPr lang="en-US" sz="28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AA4F973E-1A01-4E5A-9EDE-7D8D867C9A85}"/>
              </a:ext>
            </a:extLst>
          </p:cNvPr>
          <p:cNvSpPr>
            <a:spLocks noGrp="1"/>
          </p:cNvSpPr>
          <p:nvPr>
            <p:ph idx="1"/>
          </p:nvPr>
        </p:nvSpPr>
        <p:spPr>
          <a:xfrm>
            <a:off x="913794" y="1647026"/>
            <a:ext cx="10353762" cy="3695136"/>
          </a:xfrm>
        </p:spPr>
        <p:txBody>
          <a:bodyPr>
            <a:normAutofit/>
          </a:bodyPr>
          <a:lstStyle/>
          <a:p>
            <a:pPr algn="r" rtl="1">
              <a:lnSpc>
                <a:spcPct val="150000"/>
              </a:lnSpc>
            </a:pPr>
            <a:r>
              <a:rPr lang="fa-IR" sz="2400" dirty="0">
                <a:cs typeface="B Nazanin" panose="00000400000000000000" pitchFamily="2" charset="-78"/>
              </a:rPr>
              <a:t>کلیه ﺣﯿﻮاﻧﺎت </a:t>
            </a:r>
            <a:r>
              <a:rPr lang="fa-IR" sz="2400" dirty="0" smtClean="0">
                <a:cs typeface="B Nazanin" panose="00000400000000000000" pitchFamily="2" charset="-78"/>
              </a:rPr>
              <a:t>خونگرم به ﺟﺰ </a:t>
            </a:r>
            <a:r>
              <a:rPr lang="fa-IR" sz="2400" dirty="0">
                <a:cs typeface="B Nazanin" panose="00000400000000000000" pitchFamily="2" charset="-78"/>
              </a:rPr>
              <a:t>پرندگان و خزندگان</a:t>
            </a:r>
          </a:p>
          <a:p>
            <a:pPr algn="just" rtl="1">
              <a:lnSpc>
                <a:spcPct val="150000"/>
              </a:lnSpc>
            </a:pPr>
            <a:r>
              <a:rPr lang="fa-IR" sz="2400" dirty="0" smtClean="0">
                <a:cs typeface="B Nazanin" panose="00000400000000000000" pitchFamily="2" charset="-78"/>
              </a:rPr>
              <a:t>ﺣﯿﻮاﻧﺎت </a:t>
            </a:r>
            <a:r>
              <a:rPr lang="fa-IR" sz="2400" dirty="0">
                <a:cs typeface="B Nazanin" panose="00000400000000000000" pitchFamily="2" charset="-78"/>
              </a:rPr>
              <a:t>ﺣﯿﺎت وﺣﺶ ﻣﺨﺰن ﺑﯿﻤﺎری </a:t>
            </a:r>
          </a:p>
          <a:p>
            <a:pPr algn="r" rtl="1">
              <a:lnSpc>
                <a:spcPct val="150000"/>
              </a:lnSpc>
            </a:pPr>
            <a:r>
              <a:rPr lang="fa-IR" sz="2400" dirty="0" smtClean="0">
                <a:cs typeface="B Nazanin" panose="00000400000000000000" pitchFamily="2" charset="-78"/>
              </a:rPr>
              <a:t>سگهای وحشی</a:t>
            </a:r>
            <a:r>
              <a:rPr lang="fa-IR" sz="2400" dirty="0">
                <a:cs typeface="B Nazanin" panose="00000400000000000000" pitchFamily="2" charset="-78"/>
              </a:rPr>
              <a:t>، روﺑﺎه،گرگ</a:t>
            </a:r>
            <a:r>
              <a:rPr lang="fa-IR" sz="2400" dirty="0" smtClean="0">
                <a:cs typeface="B Nazanin" panose="00000400000000000000" pitchFamily="2" charset="-78"/>
              </a:rPr>
              <a:t>، </a:t>
            </a:r>
            <a:r>
              <a:rPr lang="fa-IR" sz="2400" dirty="0">
                <a:cs typeface="B Nazanin" panose="00000400000000000000" pitchFamily="2" charset="-78"/>
              </a:rPr>
              <a:t>راﺳﻮ، راکون و ﻣﯿﻤﻮن</a:t>
            </a:r>
          </a:p>
          <a:p>
            <a:pPr algn="r" rtl="1">
              <a:lnSpc>
                <a:spcPct val="150000"/>
              </a:lnSpc>
            </a:pPr>
            <a:r>
              <a:rPr lang="fa-IR" sz="2400" dirty="0" smtClean="0">
                <a:cs typeface="B Nazanin" panose="00000400000000000000" pitchFamily="2" charset="-78"/>
              </a:rPr>
              <a:t>ﺧﻔﺎشهایﺧﻮن </a:t>
            </a:r>
            <a:r>
              <a:rPr lang="fa-IR" sz="2400" dirty="0">
                <a:cs typeface="B Nazanin" panose="00000400000000000000" pitchFamily="2" charset="-78"/>
              </a:rPr>
              <a:t>ﺧﻮار</a:t>
            </a:r>
            <a:endParaRPr lang="en-US" sz="2400" dirty="0">
              <a:cs typeface="B Nazanin" panose="00000400000000000000" pitchFamily="2" charset="-78"/>
            </a:endParaRPr>
          </a:p>
        </p:txBody>
      </p:sp>
      <p:pic>
        <p:nvPicPr>
          <p:cNvPr id="5" name="Picture 4">
            <a:extLst>
              <a:ext uri="{FF2B5EF4-FFF2-40B4-BE49-F238E27FC236}">
                <a16:creationId xmlns:a16="http://schemas.microsoft.com/office/drawing/2014/main" id="{33F7668D-073B-4DB3-A39F-2270E0747A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250" y="84710"/>
            <a:ext cx="2539731" cy="18512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2D25BA6A-32B3-47F4-B1CE-7D48BD3B6C26}"/>
              </a:ext>
              <a:ext uri="{C183D7F6-B498-43B3-948B-1728B52AA6E4}">
                <adec:decorative xmlns=""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2116" y="2655276"/>
            <a:ext cx="3230207" cy="16926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a:extLst>
              <a:ext uri="{FF2B5EF4-FFF2-40B4-BE49-F238E27FC236}">
                <a16:creationId xmlns:a16="http://schemas.microsoft.com/office/drawing/2014/main" id="{32685663-5178-4843-8888-4DCAEF91E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720" y="5156383"/>
            <a:ext cx="2857500" cy="1600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31FE47C2-258B-44E2-8A49-3CC213CFBB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03463" y="5156383"/>
            <a:ext cx="2857500" cy="1600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050503007"/>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TM04033921[[fn=Damask]]</Template>
  <TotalTime>1835</TotalTime>
  <Words>2535</Words>
  <Application>Microsoft Office PowerPoint</Application>
  <PresentationFormat>Widescreen</PresentationFormat>
  <Paragraphs>200</Paragraphs>
  <Slides>33</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33</vt:i4>
      </vt:variant>
    </vt:vector>
  </HeadingPairs>
  <TitlesOfParts>
    <vt:vector size="47" baseType="lpstr">
      <vt:lpstr>2  Titr</vt:lpstr>
      <vt:lpstr>AGA Arabesque Desktop</vt:lpstr>
      <vt:lpstr>Arial</vt:lpstr>
      <vt:lpstr>B Nazanin</vt:lpstr>
      <vt:lpstr>B Titr</vt:lpstr>
      <vt:lpstr>Bookman Old Style</vt:lpstr>
      <vt:lpstr>BZar</vt:lpstr>
      <vt:lpstr>BZarBold</vt:lpstr>
      <vt:lpstr>Calibri</vt:lpstr>
      <vt:lpstr>Rockwell</vt:lpstr>
      <vt:lpstr>Times New Roman</vt:lpstr>
      <vt:lpstr>Times New Roman (Arabic)</vt:lpstr>
      <vt:lpstr>Wingdings</vt:lpstr>
      <vt:lpstr>Damask</vt:lpstr>
      <vt:lpstr>PowerPoint Presentation</vt:lpstr>
      <vt:lpstr>نکات مهم در پیشگیری از هاری</vt:lpstr>
      <vt:lpstr>مقدمه :</vt:lpstr>
      <vt:lpstr>وضعیت حیوان گزیدگی و هاری در دنیا:</vt:lpstr>
      <vt:lpstr>موارد حیوان گزیدگی در ایران از سال1390تا1401</vt:lpstr>
      <vt:lpstr>PowerPoint Presentation</vt:lpstr>
      <vt:lpstr>PowerPoint Presentation</vt:lpstr>
      <vt:lpstr>PowerPoint Presentation</vt:lpstr>
      <vt:lpstr>میزبان ها:</vt:lpstr>
      <vt:lpstr>راه های سرایت بیماری هاری به حیوان و انسان :</vt:lpstr>
      <vt:lpstr>خطر انتقال هاری (ادامه):</vt:lpstr>
      <vt:lpstr>خطر انتقال هاری (ادامه)</vt:lpstr>
      <vt:lpstr>علایم بیماری در حیوان:</vt:lpstr>
      <vt:lpstr>ﻋﻼﯾﻢ ﺑﯿﻤﺎري دراﻧﺴﺎن:</vt:lpstr>
      <vt:lpstr>اقدامات لازم پس از گزش : 1- مهم ترین اقدام از بين بردن و خارج كردن ويروس از محل زخم با آب و صابون بمدت 15الی 20دقیقه است. 2- ضد عفوني زخم با محلول بتادين 1درصد يا الكل طبی 60 تا 70 درصد  3- عدم بخيه زدن یا پانسمان محل جراحت بعلت اینکه ویروس به نور و اکسیژن حساس است ودر مجاورت نور و اکسیژن زودتر ازبین می رود پانسمان زخم احتمال از بین بردن ویروس را کاهش می دهد. 4-تلقیح سرم و واكسن ضد هاري و تکمیل دوره واکسیناسیون 6- تزريق سرم يا واكسن ضدكزاز 7- درمان آنتي بيو تيكي 8- تحت مراقبت قرار دادن حيوان مهاجم به مدت 10روز 9- نمونه برداري از حيوان مهاجم مشكوك</vt:lpstr>
      <vt:lpstr>واکسن هاری :</vt:lpstr>
      <vt:lpstr>واکسن هاری :</vt:lpstr>
      <vt:lpstr>سرم ضد هاری :</vt:lpstr>
      <vt:lpstr>موارد مصرف سرم ضد هاری:</vt:lpstr>
      <vt:lpstr>برنامه واکسیناسیون ضد هاری براساس نوع مواجهه:</vt:lpstr>
      <vt:lpstr>برنامه واکسیناسیون ضد هاری براساس نوع مواجهه (ادامه):</vt:lpstr>
      <vt:lpstr>PowerPoint Presentation</vt:lpstr>
      <vt:lpstr>چه کسانی باید واکسیناسیون قبل از مواجهه دریافت کنند:  </vt:lpstr>
      <vt:lpstr>در برخی موارد به دلیل نیاز به انجام اقدامات و مراقبت های خاص لازم است بیمار به بیمارستان ارجاع داده شود که شامل موارد زیر می باشند:</vt:lpstr>
      <vt:lpstr>ارجاع به بیمارستان (ادامه)</vt:lpstr>
      <vt:lpstr>PowerPoint Presentation</vt:lpstr>
      <vt:lpstr>راههای پیشگیری از بیماری هاری</vt:lpstr>
      <vt:lpstr>لازم است به مردم آموزش داده شود  بلافاصله پس از حیوان گزیدگی زخم خود  را شستشو دهند.</vt:lpstr>
      <vt:lpstr>اگرﻣﻮردﺣﻤﻠﻪسگﻗﺮارگرﻓﺘﯿﻢچه کنیم؟</vt:lpstr>
      <vt:lpstr>کنترل جمعیت سگ ها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فرانک رحیمی بیرانوند</cp:lastModifiedBy>
  <cp:revision>267</cp:revision>
  <dcterms:created xsi:type="dcterms:W3CDTF">2023-06-12T17:04:48Z</dcterms:created>
  <dcterms:modified xsi:type="dcterms:W3CDTF">2024-08-17T12:22:27Z</dcterms:modified>
</cp:coreProperties>
</file>