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D4880D5-78E0-4311-BDEB-33607DF4E592}" type="datetimeFigureOut">
              <a:rPr lang="fa-IR" smtClean="0"/>
              <a:t>12/02/1446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975338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D4880D5-78E0-4311-BDEB-33607DF4E592}" type="datetimeFigureOut">
              <a:rPr lang="fa-IR" smtClean="0"/>
              <a:t>12/02/1446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721928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D4880D5-78E0-4311-BDEB-33607DF4E592}" type="datetimeFigureOut">
              <a:rPr lang="fa-IR" smtClean="0"/>
              <a:t>12/02/1446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C6AF033-8168-4C85-97AC-73D729FDF983}" type="slidenum">
              <a:rPr lang="fa-IR" smtClean="0"/>
              <a:t>‹#›</a:t>
            </a:fld>
            <a:endParaRPr lang="fa-I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383453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D4880D5-78E0-4311-BDEB-33607DF4E592}" type="datetimeFigureOut">
              <a:rPr lang="fa-IR" smtClean="0"/>
              <a:t>12/02/1446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2763578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D4880D5-78E0-4311-BDEB-33607DF4E592}" type="datetimeFigureOut">
              <a:rPr lang="fa-IR" smtClean="0"/>
              <a:t>12/02/1446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C6AF033-8168-4C85-97AC-73D729FDF983}" type="slidenum">
              <a:rPr lang="fa-IR" smtClean="0"/>
              <a:t>‹#›</a:t>
            </a:fld>
            <a:endParaRPr lang="fa-I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91850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D4880D5-78E0-4311-BDEB-33607DF4E592}" type="datetimeFigureOut">
              <a:rPr lang="fa-IR" smtClean="0"/>
              <a:t>12/02/1446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30006080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D4880D5-78E0-4311-BDEB-33607DF4E592}" type="datetimeFigureOut">
              <a:rPr lang="fa-IR" smtClean="0"/>
              <a:t>12/02/1446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1799341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D4880D5-78E0-4311-BDEB-33607DF4E592}" type="datetimeFigureOut">
              <a:rPr lang="fa-IR" smtClean="0"/>
              <a:t>12/02/1446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2035223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D4880D5-78E0-4311-BDEB-33607DF4E592}" type="datetimeFigureOut">
              <a:rPr lang="fa-IR" smtClean="0"/>
              <a:t>12/02/1446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3898625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D4880D5-78E0-4311-BDEB-33607DF4E592}" type="datetimeFigureOut">
              <a:rPr lang="fa-IR" smtClean="0"/>
              <a:t>12/02/1446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1989815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D4880D5-78E0-4311-BDEB-33607DF4E592}" type="datetimeFigureOut">
              <a:rPr lang="fa-IR" smtClean="0"/>
              <a:t>12/02/1446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2889188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D4880D5-78E0-4311-BDEB-33607DF4E592}" type="datetimeFigureOut">
              <a:rPr lang="fa-IR" smtClean="0"/>
              <a:t>12/02/1446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3544627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D4880D5-78E0-4311-BDEB-33607DF4E592}" type="datetimeFigureOut">
              <a:rPr lang="fa-IR" smtClean="0"/>
              <a:t>12/02/1446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3613767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4880D5-78E0-4311-BDEB-33607DF4E592}" type="datetimeFigureOut">
              <a:rPr lang="fa-IR" smtClean="0"/>
              <a:t>12/02/1446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2818657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D4880D5-78E0-4311-BDEB-33607DF4E592}" type="datetimeFigureOut">
              <a:rPr lang="fa-IR" smtClean="0"/>
              <a:t>12/02/1446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3759436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DD4880D5-78E0-4311-BDEB-33607DF4E592}" type="datetimeFigureOut">
              <a:rPr lang="fa-IR" smtClean="0"/>
              <a:t>12/02/1446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C6AF033-8168-4C85-97AC-73D729FDF983}" type="slidenum">
              <a:rPr lang="fa-IR" smtClean="0"/>
              <a:t>‹#›</a:t>
            </a:fld>
            <a:endParaRPr lang="fa-IR"/>
          </a:p>
        </p:txBody>
      </p:sp>
    </p:spTree>
    <p:extLst>
      <p:ext uri="{BB962C8B-B14F-4D97-AF65-F5344CB8AC3E}">
        <p14:creationId xmlns:p14="http://schemas.microsoft.com/office/powerpoint/2010/main" val="1995738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D4880D5-78E0-4311-BDEB-33607DF4E592}" type="datetimeFigureOut">
              <a:rPr lang="fa-IR" smtClean="0"/>
              <a:t>12/02/1446</a:t>
            </a:fld>
            <a:endParaRPr lang="fa-I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C6AF033-8168-4C85-97AC-73D729FDF983}" type="slidenum">
              <a:rPr lang="fa-IR" smtClean="0"/>
              <a:t>‹#›</a:t>
            </a:fld>
            <a:endParaRPr lang="fa-IR"/>
          </a:p>
        </p:txBody>
      </p:sp>
    </p:spTree>
    <p:extLst>
      <p:ext uri="{BB962C8B-B14F-4D97-AF65-F5344CB8AC3E}">
        <p14:creationId xmlns:p14="http://schemas.microsoft.com/office/powerpoint/2010/main" val="2729513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262130"/>
            <a:ext cx="8596668" cy="668270"/>
          </a:xfrm>
        </p:spPr>
        <p:txBody>
          <a:bodyPr>
            <a:normAutofit fontScale="90000"/>
          </a:bodyPr>
          <a:lstStyle/>
          <a:p>
            <a:r>
              <a:rPr lang="en-US" sz="6000" dirty="0">
                <a:solidFill>
                  <a:schemeClr val="tx1"/>
                </a:solidFill>
                <a:latin typeface="Times New Roman" panose="02020603050405020304" pitchFamily="18" charset="0"/>
                <a:cs typeface="Times New Roman" panose="02020603050405020304" pitchFamily="18" charset="0"/>
              </a:rPr>
              <a:t>Chronic</a:t>
            </a:r>
            <a:r>
              <a:rPr lang="en-US" sz="6000" dirty="0">
                <a:solidFill>
                  <a:schemeClr val="tx1"/>
                </a:solidFill>
              </a:rPr>
              <a:t> Kidney Disease</a:t>
            </a:r>
            <a:endParaRPr lang="fa-IR" sz="6000" dirty="0"/>
          </a:p>
        </p:txBody>
      </p:sp>
      <p:sp>
        <p:nvSpPr>
          <p:cNvPr id="3" name="Content Placeholder 2"/>
          <p:cNvSpPr>
            <a:spLocks noGrp="1"/>
          </p:cNvSpPr>
          <p:nvPr>
            <p:ph idx="1"/>
          </p:nvPr>
        </p:nvSpPr>
        <p:spPr>
          <a:xfrm>
            <a:off x="677334" y="2975020"/>
            <a:ext cx="8596668" cy="1416676"/>
          </a:xfrm>
        </p:spPr>
        <p:txBody>
          <a:bodyPr/>
          <a:lstStyle/>
          <a:p>
            <a:pPr marL="0" indent="0" algn="l" rtl="0">
              <a:buNone/>
            </a:pPr>
            <a:r>
              <a:rPr lang="it-IT" sz="2000" dirty="0">
                <a:latin typeface="Times New Roman" panose="02020603050405020304" pitchFamily="18" charset="0"/>
                <a:cs typeface="Times New Roman" panose="02020603050405020304" pitchFamily="18" charset="0"/>
              </a:rPr>
              <a:t>Mohammad amin abbasi. </a:t>
            </a:r>
            <a:r>
              <a:rPr lang="it-IT" sz="2000" dirty="0" smtClean="0">
                <a:latin typeface="Times New Roman" panose="02020603050405020304" pitchFamily="18" charset="0"/>
                <a:cs typeface="Times New Roman" panose="02020603050405020304" pitchFamily="18" charset="0"/>
              </a:rPr>
              <a:t>MD</a:t>
            </a:r>
            <a:r>
              <a:rPr lang="it-IT" sz="2000" dirty="0">
                <a:latin typeface="Times New Roman" panose="02020603050405020304" pitchFamily="18" charset="0"/>
                <a:cs typeface="Times New Roman" panose="02020603050405020304" pitchFamily="18" charset="0"/>
              </a:rPr>
              <a:t/>
            </a:r>
            <a:br>
              <a:rPr lang="it-IT" sz="2000" dirty="0">
                <a:latin typeface="Times New Roman" panose="02020603050405020304" pitchFamily="18" charset="0"/>
                <a:cs typeface="Times New Roman" panose="02020603050405020304" pitchFamily="18" charset="0"/>
              </a:rPr>
            </a:br>
            <a:r>
              <a:rPr lang="it-IT" sz="2000" dirty="0">
                <a:latin typeface="Times New Roman" panose="02020603050405020304" pitchFamily="18" charset="0"/>
                <a:cs typeface="Times New Roman" panose="02020603050405020304" pitchFamily="18" charset="0"/>
              </a:rPr>
              <a:t>A</a:t>
            </a:r>
            <a:r>
              <a:rPr lang="it-IT" sz="2000" dirty="0" smtClean="0">
                <a:latin typeface="Times New Roman" panose="02020603050405020304" pitchFamily="18" charset="0"/>
                <a:cs typeface="Times New Roman" panose="02020603050405020304" pitchFamily="18" charset="0"/>
              </a:rPr>
              <a:t>ssociate </a:t>
            </a:r>
            <a:r>
              <a:rPr lang="it-IT" sz="2000" dirty="0">
                <a:latin typeface="Times New Roman" panose="02020603050405020304" pitchFamily="18" charset="0"/>
                <a:cs typeface="Times New Roman" panose="02020603050405020304" pitchFamily="18" charset="0"/>
              </a:rPr>
              <a:t>professor</a:t>
            </a:r>
            <a:br>
              <a:rPr lang="it-IT" sz="2000" dirty="0">
                <a:latin typeface="Times New Roman" panose="02020603050405020304" pitchFamily="18" charset="0"/>
                <a:cs typeface="Times New Roman" panose="02020603050405020304" pitchFamily="18" charset="0"/>
              </a:rPr>
            </a:br>
            <a:r>
              <a:rPr lang="it-IT" sz="2000" dirty="0">
                <a:latin typeface="Times New Roman" panose="02020603050405020304" pitchFamily="18" charset="0"/>
                <a:cs typeface="Times New Roman" panose="02020603050405020304" pitchFamily="18" charset="0"/>
              </a:rPr>
              <a:t>IUMS</a:t>
            </a:r>
          </a:p>
          <a:p>
            <a:pPr marL="0" indent="0">
              <a:buNone/>
            </a:pPr>
            <a:endParaRPr lang="fa-IR" dirty="0"/>
          </a:p>
        </p:txBody>
      </p:sp>
    </p:spTree>
    <p:extLst>
      <p:ext uri="{BB962C8B-B14F-4D97-AF65-F5344CB8AC3E}">
        <p14:creationId xmlns:p14="http://schemas.microsoft.com/office/powerpoint/2010/main" val="3987091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7347" y="455054"/>
            <a:ext cx="6161348" cy="832834"/>
          </a:xfrm>
        </p:spPr>
        <p:txBody>
          <a:bodyPr/>
          <a:lstStyle/>
          <a:p>
            <a:r>
              <a:rPr lang="en-US" dirty="0">
                <a:solidFill>
                  <a:schemeClr val="tx1"/>
                </a:solidFill>
              </a:rPr>
              <a:t>Metabolic changes with CKD</a:t>
            </a:r>
            <a:endParaRPr lang="fa-IR" dirty="0">
              <a:solidFill>
                <a:schemeClr val="tx1"/>
              </a:solidFill>
            </a:endParaRPr>
          </a:p>
        </p:txBody>
      </p:sp>
      <p:sp>
        <p:nvSpPr>
          <p:cNvPr id="3" name="Content Placeholder 2"/>
          <p:cNvSpPr>
            <a:spLocks noGrp="1"/>
          </p:cNvSpPr>
          <p:nvPr>
            <p:ph idx="1"/>
          </p:nvPr>
        </p:nvSpPr>
        <p:spPr>
          <a:xfrm>
            <a:off x="664456" y="1841681"/>
            <a:ext cx="8596668" cy="3760629"/>
          </a:xfrm>
        </p:spPr>
        <p:txBody>
          <a:bodyPr>
            <a:normAutofit/>
          </a:bodyPr>
          <a:lstStyle/>
          <a:p>
            <a:pPr algn="l" rtl="0"/>
            <a:r>
              <a:rPr lang="en-US" sz="2800" dirty="0"/>
              <a:t>Hemoglobin/hematocrit ↓</a:t>
            </a:r>
          </a:p>
          <a:p>
            <a:pPr algn="l" rtl="0"/>
            <a:r>
              <a:rPr lang="en-US" sz="2800" dirty="0" smtClean="0"/>
              <a:t>Bicarbonate ↓</a:t>
            </a:r>
          </a:p>
          <a:p>
            <a:pPr algn="l" rtl="0"/>
            <a:r>
              <a:rPr lang="en-US" sz="2800" dirty="0"/>
              <a:t>Calcium</a:t>
            </a:r>
            <a:r>
              <a:rPr lang="en-US" sz="2800" dirty="0" smtClean="0"/>
              <a:t>↓</a:t>
            </a:r>
          </a:p>
          <a:p>
            <a:pPr algn="l" rtl="0"/>
            <a:r>
              <a:rPr lang="en-US" sz="2800" dirty="0"/>
              <a:t>Phosphate </a:t>
            </a:r>
            <a:r>
              <a:rPr lang="en-US" sz="2800" dirty="0" smtClean="0"/>
              <a:t>↑</a:t>
            </a:r>
          </a:p>
          <a:p>
            <a:pPr algn="l" rtl="0"/>
            <a:r>
              <a:rPr lang="en-US" sz="2800" dirty="0"/>
              <a:t>PTH </a:t>
            </a:r>
            <a:r>
              <a:rPr lang="en-US" sz="2800" dirty="0" smtClean="0"/>
              <a:t>↑</a:t>
            </a:r>
          </a:p>
          <a:p>
            <a:pPr algn="l" rtl="0"/>
            <a:r>
              <a:rPr lang="en-US" sz="2800" dirty="0"/>
              <a:t>Triglycerides ↑</a:t>
            </a:r>
            <a:endParaRPr lang="fa-IR" sz="2800" dirty="0"/>
          </a:p>
        </p:txBody>
      </p:sp>
    </p:spTree>
    <p:extLst>
      <p:ext uri="{BB962C8B-B14F-4D97-AF65-F5344CB8AC3E}">
        <p14:creationId xmlns:p14="http://schemas.microsoft.com/office/powerpoint/2010/main" val="38037931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2706" y="673994"/>
            <a:ext cx="2143139" cy="974501"/>
          </a:xfrm>
        </p:spPr>
        <p:txBody>
          <a:bodyPr>
            <a:normAutofit/>
          </a:bodyPr>
          <a:lstStyle/>
          <a:p>
            <a:r>
              <a:rPr lang="en-US" sz="4400" dirty="0">
                <a:solidFill>
                  <a:schemeClr val="tx1"/>
                </a:solidFill>
              </a:rPr>
              <a:t>Anemia</a:t>
            </a:r>
            <a:endParaRPr lang="fa-IR" sz="4400" dirty="0">
              <a:solidFill>
                <a:schemeClr val="tx1"/>
              </a:solidFill>
            </a:endParaRPr>
          </a:p>
        </p:txBody>
      </p:sp>
      <p:sp>
        <p:nvSpPr>
          <p:cNvPr id="3" name="Content Placeholder 2"/>
          <p:cNvSpPr>
            <a:spLocks noGrp="1"/>
          </p:cNvSpPr>
          <p:nvPr>
            <p:ph idx="1"/>
          </p:nvPr>
        </p:nvSpPr>
        <p:spPr>
          <a:xfrm>
            <a:off x="528034" y="1880315"/>
            <a:ext cx="9092484" cy="4520484"/>
          </a:xfrm>
        </p:spPr>
        <p:txBody>
          <a:bodyPr/>
          <a:lstStyle/>
          <a:p>
            <a:pPr algn="l" rtl="0">
              <a:buFont typeface="Wingdings" panose="05000000000000000000" pitchFamily="2" charset="2"/>
              <a:buChar char="Ø"/>
            </a:pPr>
            <a:r>
              <a:rPr lang="en-US" sz="2400" dirty="0"/>
              <a:t>Common in </a:t>
            </a:r>
            <a:r>
              <a:rPr lang="en-US" sz="2400" dirty="0" smtClean="0"/>
              <a:t>CKD</a:t>
            </a:r>
          </a:p>
          <a:p>
            <a:pPr algn="l" rtl="0">
              <a:buFont typeface="Wingdings" panose="05000000000000000000" pitchFamily="2" charset="2"/>
              <a:buChar char="Ø"/>
            </a:pPr>
            <a:r>
              <a:rPr lang="en-US" sz="2400" dirty="0"/>
              <a:t>HD pts have increased rates of</a:t>
            </a:r>
            <a:r>
              <a:rPr lang="en-US" sz="2400" dirty="0" smtClean="0"/>
              <a:t>:</a:t>
            </a:r>
          </a:p>
          <a:p>
            <a:pPr marL="0" indent="0" algn="l" rtl="0">
              <a:buNone/>
            </a:pPr>
            <a:r>
              <a:rPr lang="en-US" dirty="0"/>
              <a:t>        Hospital </a:t>
            </a:r>
            <a:r>
              <a:rPr lang="en-US" dirty="0" smtClean="0"/>
              <a:t>admission</a:t>
            </a:r>
          </a:p>
          <a:p>
            <a:pPr marL="0" indent="0" algn="l" rtl="0">
              <a:buNone/>
            </a:pPr>
            <a:r>
              <a:rPr lang="en-US" dirty="0"/>
              <a:t>        </a:t>
            </a:r>
            <a:r>
              <a:rPr lang="en-US" dirty="0" smtClean="0"/>
              <a:t>CAD/LVH</a:t>
            </a:r>
          </a:p>
          <a:p>
            <a:pPr marL="0" indent="0" algn="l" rtl="0">
              <a:buNone/>
            </a:pPr>
            <a:r>
              <a:rPr lang="en-US" dirty="0"/>
              <a:t>        Reduced quality of </a:t>
            </a:r>
            <a:r>
              <a:rPr lang="en-US" dirty="0" smtClean="0"/>
              <a:t>life</a:t>
            </a:r>
          </a:p>
          <a:p>
            <a:pPr algn="l" rtl="0">
              <a:buFont typeface="Wingdings" panose="05000000000000000000" pitchFamily="2" charset="2"/>
              <a:buChar char="Ø"/>
            </a:pPr>
            <a:r>
              <a:rPr lang="en-US" sz="2400" dirty="0"/>
              <a:t>Can improve energy levels, sleep, cognitive </a:t>
            </a:r>
            <a:r>
              <a:rPr lang="en-US" sz="2400" dirty="0" smtClean="0"/>
              <a:t>function</a:t>
            </a:r>
          </a:p>
          <a:p>
            <a:pPr marL="0" indent="0" algn="l" rtl="0">
              <a:buNone/>
            </a:pPr>
            <a:r>
              <a:rPr lang="en-US" sz="2400" dirty="0"/>
              <a:t> </a:t>
            </a:r>
            <a:r>
              <a:rPr lang="en-US" sz="2400" dirty="0" smtClean="0"/>
              <a:t>     </a:t>
            </a:r>
            <a:r>
              <a:rPr lang="en-US" sz="2400" dirty="0"/>
              <a:t>and quality of life in HD pts</a:t>
            </a:r>
            <a:endParaRPr lang="fa-IR" sz="2400" dirty="0"/>
          </a:p>
        </p:txBody>
      </p:sp>
    </p:spTree>
    <p:extLst>
      <p:ext uri="{BB962C8B-B14F-4D97-AF65-F5344CB8AC3E}">
        <p14:creationId xmlns:p14="http://schemas.microsoft.com/office/powerpoint/2010/main" val="6183479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836" y="467933"/>
            <a:ext cx="4886339" cy="845713"/>
          </a:xfrm>
        </p:spPr>
        <p:txBody>
          <a:bodyPr>
            <a:normAutofit/>
          </a:bodyPr>
          <a:lstStyle/>
          <a:p>
            <a:r>
              <a:rPr lang="en-US" sz="4400" dirty="0">
                <a:solidFill>
                  <a:schemeClr val="tx1"/>
                </a:solidFill>
                <a:latin typeface="+mn-lt"/>
              </a:rPr>
              <a:t>Metabolic </a:t>
            </a:r>
            <a:r>
              <a:rPr lang="en-US" sz="4400" dirty="0" smtClean="0">
                <a:solidFill>
                  <a:schemeClr val="tx1"/>
                </a:solidFill>
                <a:latin typeface="+mn-lt"/>
              </a:rPr>
              <a:t>changes</a:t>
            </a:r>
            <a:endParaRPr lang="fa-IR" sz="4400" dirty="0">
              <a:solidFill>
                <a:schemeClr val="tx1"/>
              </a:solidFill>
              <a:latin typeface="+mn-lt"/>
            </a:endParaRPr>
          </a:p>
        </p:txBody>
      </p:sp>
      <p:sp>
        <p:nvSpPr>
          <p:cNvPr id="3" name="Content Placeholder 2"/>
          <p:cNvSpPr>
            <a:spLocks noGrp="1"/>
          </p:cNvSpPr>
          <p:nvPr>
            <p:ph idx="1"/>
          </p:nvPr>
        </p:nvSpPr>
        <p:spPr>
          <a:xfrm>
            <a:off x="677334" y="1442434"/>
            <a:ext cx="9226520" cy="4932607"/>
          </a:xfrm>
        </p:spPr>
        <p:txBody>
          <a:bodyPr/>
          <a:lstStyle/>
          <a:p>
            <a:pPr algn="l" rtl="0">
              <a:buFont typeface="Wingdings" panose="05000000000000000000" pitchFamily="2" charset="2"/>
              <a:buChar char="Ø"/>
            </a:pPr>
            <a:r>
              <a:rPr lang="en-US" sz="3600" dirty="0"/>
              <a:t>Monitor and treat biochemical </a:t>
            </a:r>
            <a:r>
              <a:rPr lang="en-US" sz="3600" dirty="0" smtClean="0"/>
              <a:t>abnormalities:</a:t>
            </a:r>
          </a:p>
          <a:p>
            <a:pPr marL="0" indent="0" algn="l" rtl="0">
              <a:buNone/>
            </a:pPr>
            <a:r>
              <a:rPr lang="en-US" sz="2800" dirty="0"/>
              <a:t>       </a:t>
            </a:r>
            <a:r>
              <a:rPr lang="en-US" sz="2800" dirty="0" smtClean="0"/>
              <a:t>Anemia</a:t>
            </a:r>
          </a:p>
          <a:p>
            <a:pPr marL="0" indent="0" algn="l" rtl="0">
              <a:buNone/>
            </a:pPr>
            <a:r>
              <a:rPr lang="en-US" sz="2800" dirty="0"/>
              <a:t>       Metabolic </a:t>
            </a:r>
            <a:r>
              <a:rPr lang="en-US" sz="2800" dirty="0" smtClean="0"/>
              <a:t>acidosis</a:t>
            </a:r>
          </a:p>
          <a:p>
            <a:pPr marL="0" indent="0" algn="l" rtl="0">
              <a:buNone/>
            </a:pPr>
            <a:r>
              <a:rPr lang="en-US" sz="2800" dirty="0"/>
              <a:t>       Mineral </a:t>
            </a:r>
            <a:r>
              <a:rPr lang="en-US" sz="2800" dirty="0" smtClean="0"/>
              <a:t>metabolism</a:t>
            </a:r>
          </a:p>
          <a:p>
            <a:pPr marL="0" indent="0" algn="l" rtl="0">
              <a:buNone/>
            </a:pPr>
            <a:r>
              <a:rPr lang="en-US" sz="2800" dirty="0"/>
              <a:t>       </a:t>
            </a:r>
            <a:r>
              <a:rPr lang="en-US" sz="2800" dirty="0" smtClean="0"/>
              <a:t>Dyslipidemia</a:t>
            </a:r>
          </a:p>
          <a:p>
            <a:pPr marL="0" indent="0" algn="l" rtl="0">
              <a:buNone/>
            </a:pPr>
            <a:r>
              <a:rPr lang="en-US" sz="2800" dirty="0"/>
              <a:t>       Nutrition</a:t>
            </a:r>
            <a:endParaRPr lang="fa-IR" sz="2800" dirty="0"/>
          </a:p>
        </p:txBody>
      </p:sp>
    </p:spTree>
    <p:extLst>
      <p:ext uri="{BB962C8B-B14F-4D97-AF65-F5344CB8AC3E}">
        <p14:creationId xmlns:p14="http://schemas.microsoft.com/office/powerpoint/2010/main" val="10759983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3261" y="880056"/>
            <a:ext cx="4371184" cy="819955"/>
          </a:xfrm>
        </p:spPr>
        <p:txBody>
          <a:bodyPr>
            <a:normAutofit/>
          </a:bodyPr>
          <a:lstStyle/>
          <a:p>
            <a:r>
              <a:rPr lang="en-US" sz="4400" dirty="0">
                <a:solidFill>
                  <a:schemeClr val="tx1"/>
                </a:solidFill>
              </a:rPr>
              <a:t>Treating Anemia</a:t>
            </a:r>
            <a:endParaRPr lang="fa-IR" sz="4400" dirty="0">
              <a:solidFill>
                <a:schemeClr val="tx1"/>
              </a:solidFill>
            </a:endParaRPr>
          </a:p>
        </p:txBody>
      </p:sp>
      <p:sp>
        <p:nvSpPr>
          <p:cNvPr id="3" name="Content Placeholder 2"/>
          <p:cNvSpPr>
            <a:spLocks noGrp="1"/>
          </p:cNvSpPr>
          <p:nvPr>
            <p:ph idx="1"/>
          </p:nvPr>
        </p:nvSpPr>
        <p:spPr>
          <a:xfrm>
            <a:off x="677334" y="2292439"/>
            <a:ext cx="8917428" cy="2343955"/>
          </a:xfrm>
        </p:spPr>
        <p:txBody>
          <a:bodyPr>
            <a:normAutofit/>
          </a:bodyPr>
          <a:lstStyle/>
          <a:p>
            <a:pPr algn="l" rtl="0">
              <a:buFont typeface="Wingdings" panose="05000000000000000000" pitchFamily="2" charset="2"/>
              <a:buChar char="Ø"/>
            </a:pPr>
            <a:r>
              <a:rPr lang="en-US" sz="3600" dirty="0" err="1">
                <a:solidFill>
                  <a:schemeClr val="tx1"/>
                </a:solidFill>
              </a:rPr>
              <a:t>Epoetin</a:t>
            </a:r>
            <a:r>
              <a:rPr lang="en-US" sz="3600" dirty="0">
                <a:solidFill>
                  <a:schemeClr val="tx1"/>
                </a:solidFill>
              </a:rPr>
              <a:t> </a:t>
            </a:r>
            <a:r>
              <a:rPr lang="en-US" sz="3600" dirty="0" err="1">
                <a:solidFill>
                  <a:schemeClr val="tx1"/>
                </a:solidFill>
              </a:rPr>
              <a:t>alfa</a:t>
            </a:r>
            <a:r>
              <a:rPr lang="en-US" sz="3600" dirty="0">
                <a:solidFill>
                  <a:schemeClr val="tx1"/>
                </a:solidFill>
              </a:rPr>
              <a:t> (</a:t>
            </a:r>
            <a:r>
              <a:rPr lang="en-US" sz="3600" dirty="0" err="1">
                <a:solidFill>
                  <a:schemeClr val="tx1"/>
                </a:solidFill>
              </a:rPr>
              <a:t>rHuEPO</a:t>
            </a:r>
            <a:r>
              <a:rPr lang="en-US" sz="3600" dirty="0">
                <a:solidFill>
                  <a:schemeClr val="tx1"/>
                </a:solidFill>
              </a:rPr>
              <a:t>; </a:t>
            </a:r>
            <a:r>
              <a:rPr lang="en-US" sz="3600" dirty="0" err="1">
                <a:solidFill>
                  <a:schemeClr val="tx1"/>
                </a:solidFill>
              </a:rPr>
              <a:t>Epogen</a:t>
            </a:r>
            <a:r>
              <a:rPr lang="en-US" sz="3600" dirty="0">
                <a:solidFill>
                  <a:schemeClr val="tx1"/>
                </a:solidFill>
              </a:rPr>
              <a:t>/Procrit</a:t>
            </a:r>
            <a:r>
              <a:rPr lang="en-US" sz="3600" dirty="0" smtClean="0">
                <a:solidFill>
                  <a:schemeClr val="tx1"/>
                </a:solidFill>
              </a:rPr>
              <a:t>)</a:t>
            </a:r>
          </a:p>
          <a:p>
            <a:pPr marL="0" indent="0" algn="l" rtl="0">
              <a:buNone/>
            </a:pPr>
            <a:r>
              <a:rPr lang="en-US" sz="2800" dirty="0">
                <a:solidFill>
                  <a:schemeClr val="tx1"/>
                </a:solidFill>
              </a:rPr>
              <a:t> </a:t>
            </a:r>
            <a:r>
              <a:rPr lang="en-US" sz="2800" dirty="0" smtClean="0">
                <a:solidFill>
                  <a:schemeClr val="tx1"/>
                </a:solidFill>
              </a:rPr>
              <a:t>       </a:t>
            </a:r>
            <a:r>
              <a:rPr lang="pl-PL" sz="2800" dirty="0">
                <a:solidFill>
                  <a:schemeClr val="tx1"/>
                </a:solidFill>
              </a:rPr>
              <a:t>HD: 50-100 U/kg IV/SC </a:t>
            </a:r>
            <a:r>
              <a:rPr lang="pl-PL" sz="2800" dirty="0" smtClean="0">
                <a:solidFill>
                  <a:schemeClr val="tx1"/>
                </a:solidFill>
              </a:rPr>
              <a:t>3x/wk</a:t>
            </a:r>
            <a:endParaRPr lang="en-US" sz="2800" dirty="0" smtClean="0">
              <a:solidFill>
                <a:schemeClr val="tx1"/>
              </a:solidFill>
            </a:endParaRPr>
          </a:p>
          <a:p>
            <a:pPr marL="0" indent="0" algn="l" rtl="0">
              <a:buNone/>
            </a:pPr>
            <a:r>
              <a:rPr lang="en-US" sz="2800" dirty="0">
                <a:solidFill>
                  <a:schemeClr val="tx1"/>
                </a:solidFill>
              </a:rPr>
              <a:t>        Non-HD: 10,000 U </a:t>
            </a:r>
            <a:r>
              <a:rPr lang="en-US" sz="2800" dirty="0" err="1">
                <a:solidFill>
                  <a:schemeClr val="tx1"/>
                </a:solidFill>
              </a:rPr>
              <a:t>qwk</a:t>
            </a:r>
            <a:endParaRPr lang="fa-IR" sz="2800" dirty="0">
              <a:solidFill>
                <a:schemeClr val="tx1"/>
              </a:solidFill>
            </a:endParaRPr>
          </a:p>
        </p:txBody>
      </p:sp>
    </p:spTree>
    <p:extLst>
      <p:ext uri="{BB962C8B-B14F-4D97-AF65-F5344CB8AC3E}">
        <p14:creationId xmlns:p14="http://schemas.microsoft.com/office/powerpoint/2010/main" val="23528180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7198" y="416417"/>
            <a:ext cx="4821945" cy="910107"/>
          </a:xfrm>
        </p:spPr>
        <p:txBody>
          <a:bodyPr>
            <a:normAutofit/>
          </a:bodyPr>
          <a:lstStyle/>
          <a:p>
            <a:r>
              <a:rPr lang="en-US" sz="4400" dirty="0">
                <a:solidFill>
                  <a:schemeClr val="tx1"/>
                </a:solidFill>
              </a:rPr>
              <a:t>Metabolic acidosis</a:t>
            </a:r>
            <a:endParaRPr lang="fa-IR" sz="4400" dirty="0">
              <a:solidFill>
                <a:schemeClr val="tx1"/>
              </a:solidFill>
            </a:endParaRPr>
          </a:p>
        </p:txBody>
      </p:sp>
      <p:sp>
        <p:nvSpPr>
          <p:cNvPr id="3" name="Content Placeholder 2"/>
          <p:cNvSpPr>
            <a:spLocks noGrp="1"/>
          </p:cNvSpPr>
          <p:nvPr>
            <p:ph idx="1"/>
          </p:nvPr>
        </p:nvSpPr>
        <p:spPr>
          <a:xfrm>
            <a:off x="677333" y="1429555"/>
            <a:ext cx="9509855" cy="4971245"/>
          </a:xfrm>
        </p:spPr>
        <p:txBody>
          <a:bodyPr/>
          <a:lstStyle/>
          <a:p>
            <a:pPr algn="l" rtl="0">
              <a:buFont typeface="Wingdings" panose="05000000000000000000" pitchFamily="2" charset="2"/>
              <a:buChar char="Ø"/>
            </a:pPr>
            <a:r>
              <a:rPr lang="en-US" sz="2800" dirty="0"/>
              <a:t>Muscle </a:t>
            </a:r>
            <a:r>
              <a:rPr lang="en-US" sz="2800" dirty="0" smtClean="0"/>
              <a:t>catabolism</a:t>
            </a:r>
          </a:p>
          <a:p>
            <a:pPr algn="l" rtl="0">
              <a:buFont typeface="Wingdings" panose="05000000000000000000" pitchFamily="2" charset="2"/>
              <a:buChar char="Ø"/>
            </a:pPr>
            <a:endParaRPr lang="en-US" dirty="0"/>
          </a:p>
          <a:p>
            <a:pPr algn="l" rtl="0">
              <a:buFont typeface="Wingdings" panose="05000000000000000000" pitchFamily="2" charset="2"/>
              <a:buChar char="Ø"/>
            </a:pPr>
            <a:r>
              <a:rPr lang="en-US" sz="2400" dirty="0"/>
              <a:t>Metabolic bone </a:t>
            </a:r>
            <a:r>
              <a:rPr lang="en-US" sz="2400" dirty="0" smtClean="0"/>
              <a:t>disease</a:t>
            </a:r>
          </a:p>
          <a:p>
            <a:pPr algn="l" rtl="0">
              <a:buFont typeface="Wingdings" panose="05000000000000000000" pitchFamily="2" charset="2"/>
              <a:buChar char="Ø"/>
            </a:pPr>
            <a:endParaRPr lang="en-US" dirty="0"/>
          </a:p>
          <a:p>
            <a:pPr algn="l" rtl="0">
              <a:buFont typeface="Wingdings" panose="05000000000000000000" pitchFamily="2" charset="2"/>
              <a:buChar char="Ø"/>
            </a:pPr>
            <a:r>
              <a:rPr lang="en-US" sz="2400" dirty="0"/>
              <a:t>Sodium </a:t>
            </a:r>
            <a:r>
              <a:rPr lang="en-US" sz="2400" dirty="0" smtClean="0"/>
              <a:t>bicarbonate</a:t>
            </a:r>
          </a:p>
          <a:p>
            <a:pPr algn="l" rtl="0">
              <a:buFont typeface="Arial" panose="020B0604020202020204" pitchFamily="34" charset="0"/>
              <a:buChar char="•"/>
            </a:pPr>
            <a:r>
              <a:rPr lang="en-US" dirty="0"/>
              <a:t>Maintain serum bicarbonate &gt; 22 </a:t>
            </a:r>
            <a:r>
              <a:rPr lang="en-US" dirty="0" err="1" smtClean="0"/>
              <a:t>meq</a:t>
            </a:r>
            <a:r>
              <a:rPr lang="en-US" dirty="0" smtClean="0"/>
              <a:t>/L</a:t>
            </a:r>
          </a:p>
          <a:p>
            <a:pPr algn="l" rtl="0">
              <a:buFont typeface="Arial" panose="020B0604020202020204" pitchFamily="34" charset="0"/>
              <a:buChar char="•"/>
            </a:pPr>
            <a:r>
              <a:rPr lang="en-US" dirty="0"/>
              <a:t>0.5-1.0 </a:t>
            </a:r>
            <a:r>
              <a:rPr lang="en-US" dirty="0" err="1"/>
              <a:t>meq</a:t>
            </a:r>
            <a:r>
              <a:rPr lang="en-US" dirty="0"/>
              <a:t>/kg per </a:t>
            </a:r>
            <a:r>
              <a:rPr lang="en-US" dirty="0" smtClean="0"/>
              <a:t>day</a:t>
            </a:r>
          </a:p>
          <a:p>
            <a:pPr algn="l" rtl="0">
              <a:buFont typeface="Arial" panose="020B0604020202020204" pitchFamily="34" charset="0"/>
              <a:buChar char="•"/>
            </a:pPr>
            <a:r>
              <a:rPr lang="en-US" dirty="0"/>
              <a:t>Watch for sodium </a:t>
            </a:r>
            <a:r>
              <a:rPr lang="en-US" dirty="0" smtClean="0"/>
              <a:t>loading</a:t>
            </a:r>
          </a:p>
          <a:p>
            <a:pPr marL="0" indent="0" algn="l" rtl="0">
              <a:buNone/>
            </a:pPr>
            <a:r>
              <a:rPr lang="en-US" dirty="0"/>
              <a:t>           Volume </a:t>
            </a:r>
            <a:r>
              <a:rPr lang="en-US" dirty="0" smtClean="0"/>
              <a:t>expansion</a:t>
            </a:r>
          </a:p>
          <a:p>
            <a:pPr marL="0" indent="0" algn="l" rtl="0">
              <a:buNone/>
            </a:pPr>
            <a:r>
              <a:rPr lang="en-US" dirty="0"/>
              <a:t>           HTN</a:t>
            </a:r>
            <a:endParaRPr lang="fa-IR" dirty="0"/>
          </a:p>
        </p:txBody>
      </p:sp>
    </p:spTree>
    <p:extLst>
      <p:ext uri="{BB962C8B-B14F-4D97-AF65-F5344CB8AC3E}">
        <p14:creationId xmlns:p14="http://schemas.microsoft.com/office/powerpoint/2010/main" val="5734098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7801" y="442174"/>
            <a:ext cx="5169674" cy="884349"/>
          </a:xfrm>
        </p:spPr>
        <p:txBody>
          <a:bodyPr>
            <a:normAutofit/>
          </a:bodyPr>
          <a:lstStyle/>
          <a:p>
            <a:r>
              <a:rPr lang="en-US" sz="4400" dirty="0">
                <a:solidFill>
                  <a:schemeClr val="tx1"/>
                </a:solidFill>
              </a:rPr>
              <a:t>Mineral metabolism</a:t>
            </a:r>
            <a:endParaRPr lang="fa-IR" sz="4400" dirty="0">
              <a:solidFill>
                <a:schemeClr val="tx1"/>
              </a:solidFill>
            </a:endParaRPr>
          </a:p>
        </p:txBody>
      </p:sp>
      <p:sp>
        <p:nvSpPr>
          <p:cNvPr id="3" name="Content Placeholder 2"/>
          <p:cNvSpPr>
            <a:spLocks noGrp="1"/>
          </p:cNvSpPr>
          <p:nvPr>
            <p:ph idx="1"/>
          </p:nvPr>
        </p:nvSpPr>
        <p:spPr>
          <a:xfrm>
            <a:off x="690212" y="1835240"/>
            <a:ext cx="9084852" cy="5022760"/>
          </a:xfrm>
        </p:spPr>
        <p:txBody>
          <a:bodyPr/>
          <a:lstStyle/>
          <a:p>
            <a:pPr algn="l" rtl="0">
              <a:buFont typeface="Wingdings" panose="05000000000000000000" pitchFamily="2" charset="2"/>
              <a:buChar char="Ø"/>
            </a:pPr>
            <a:r>
              <a:rPr lang="en-US" sz="2800" dirty="0"/>
              <a:t>Calcium and phosphate metabolism abnormalities associated with</a:t>
            </a:r>
            <a:r>
              <a:rPr lang="en-US" sz="2800" dirty="0" smtClean="0"/>
              <a:t>:</a:t>
            </a:r>
          </a:p>
          <a:p>
            <a:pPr algn="l" rtl="0">
              <a:buFont typeface="Arial" panose="020B0604020202020204" pitchFamily="34" charset="0"/>
              <a:buChar char="•"/>
            </a:pPr>
            <a:r>
              <a:rPr lang="en-US" sz="2000" dirty="0"/>
              <a:t>           Renal </a:t>
            </a:r>
            <a:r>
              <a:rPr lang="en-US" sz="2000" dirty="0" err="1" smtClean="0"/>
              <a:t>osteodystrophy</a:t>
            </a:r>
            <a:endParaRPr lang="en-US" sz="2000" dirty="0" smtClean="0"/>
          </a:p>
          <a:p>
            <a:pPr algn="l" rtl="0">
              <a:buFont typeface="Arial" panose="020B0604020202020204" pitchFamily="34" charset="0"/>
              <a:buChar char="•"/>
            </a:pPr>
            <a:r>
              <a:rPr lang="en-US" sz="2000" dirty="0"/>
              <a:t>           </a:t>
            </a:r>
            <a:r>
              <a:rPr lang="en-US" sz="2000" dirty="0" err="1"/>
              <a:t>Calciphylaxis</a:t>
            </a:r>
            <a:r>
              <a:rPr lang="en-US" sz="2000" dirty="0"/>
              <a:t> and vascular </a:t>
            </a:r>
            <a:r>
              <a:rPr lang="en-US" sz="2000" dirty="0" smtClean="0"/>
              <a:t>calcification</a:t>
            </a:r>
          </a:p>
          <a:p>
            <a:pPr algn="l" rtl="0">
              <a:buFont typeface="Wingdings" panose="05000000000000000000" pitchFamily="2" charset="2"/>
              <a:buChar char="Ø"/>
            </a:pPr>
            <a:r>
              <a:rPr lang="en-US" sz="2800" dirty="0"/>
              <a:t>14 of 16 ESRD/HD pts (20-30 </a:t>
            </a:r>
            <a:r>
              <a:rPr lang="en-US" sz="2800" dirty="0" err="1"/>
              <a:t>yrs</a:t>
            </a:r>
            <a:r>
              <a:rPr lang="en-US" sz="2800" dirty="0"/>
              <a:t>) had calcification on CT </a:t>
            </a:r>
            <a:r>
              <a:rPr lang="en-US" sz="2800" dirty="0" smtClean="0"/>
              <a:t>scan</a:t>
            </a:r>
          </a:p>
          <a:p>
            <a:pPr algn="l" rtl="0">
              <a:buFont typeface="Wingdings" panose="05000000000000000000" pitchFamily="2" charset="2"/>
              <a:buChar char="Ø"/>
            </a:pPr>
            <a:r>
              <a:rPr lang="en-US" sz="2800" dirty="0"/>
              <a:t>3 of 60 in the control group</a:t>
            </a:r>
            <a:endParaRPr lang="fa-IR" sz="2800" dirty="0"/>
          </a:p>
        </p:txBody>
      </p:sp>
    </p:spTree>
    <p:extLst>
      <p:ext uri="{BB962C8B-B14F-4D97-AF65-F5344CB8AC3E}">
        <p14:creationId xmlns:p14="http://schemas.microsoft.com/office/powerpoint/2010/main" val="7975147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7204" y="429295"/>
            <a:ext cx="3431027" cy="961623"/>
          </a:xfrm>
        </p:spPr>
        <p:txBody>
          <a:bodyPr>
            <a:normAutofit/>
          </a:bodyPr>
          <a:lstStyle/>
          <a:p>
            <a:r>
              <a:rPr lang="en-US" sz="4400" dirty="0">
                <a:solidFill>
                  <a:schemeClr val="tx1"/>
                </a:solidFill>
              </a:rPr>
              <a:t>Dyslipidemia</a:t>
            </a:r>
            <a:endParaRPr lang="fa-IR" sz="4400" dirty="0">
              <a:solidFill>
                <a:schemeClr val="tx1"/>
              </a:solidFill>
            </a:endParaRPr>
          </a:p>
        </p:txBody>
      </p:sp>
      <p:sp>
        <p:nvSpPr>
          <p:cNvPr id="3" name="Content Placeholder 2"/>
          <p:cNvSpPr>
            <a:spLocks noGrp="1"/>
          </p:cNvSpPr>
          <p:nvPr>
            <p:ph idx="1"/>
          </p:nvPr>
        </p:nvSpPr>
        <p:spPr>
          <a:xfrm>
            <a:off x="690211" y="1841679"/>
            <a:ext cx="9303793" cy="4417453"/>
          </a:xfrm>
        </p:spPr>
        <p:txBody>
          <a:bodyPr>
            <a:normAutofit/>
          </a:bodyPr>
          <a:lstStyle/>
          <a:p>
            <a:pPr algn="l" rtl="0">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Abnormalities in the lipid </a:t>
            </a:r>
            <a:r>
              <a:rPr lang="en-US" sz="2800" dirty="0" smtClean="0">
                <a:latin typeface="Times New Roman" panose="02020603050405020304" pitchFamily="18" charset="0"/>
                <a:cs typeface="Times New Roman" panose="02020603050405020304" pitchFamily="18" charset="0"/>
              </a:rPr>
              <a:t>profile</a:t>
            </a:r>
          </a:p>
          <a:p>
            <a:pPr marL="0" indent="0" algn="l" rtl="0">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Triglycerides</a:t>
            </a:r>
          </a:p>
          <a:p>
            <a:pPr marL="0" indent="0" algn="l" rtl="0">
              <a:buNone/>
            </a:pPr>
            <a:r>
              <a:rPr lang="en-US" sz="2800" dirty="0">
                <a:latin typeface="Times New Roman" panose="02020603050405020304" pitchFamily="18" charset="0"/>
                <a:cs typeface="Times New Roman" panose="02020603050405020304" pitchFamily="18" charset="0"/>
              </a:rPr>
              <a:t>        Total </a:t>
            </a:r>
            <a:r>
              <a:rPr lang="en-US" sz="2800" dirty="0" smtClean="0">
                <a:latin typeface="Times New Roman" panose="02020603050405020304" pitchFamily="18" charset="0"/>
                <a:cs typeface="Times New Roman" panose="02020603050405020304" pitchFamily="18" charset="0"/>
              </a:rPr>
              <a:t>cholesterol</a:t>
            </a:r>
          </a:p>
          <a:p>
            <a:pPr algn="l" rtl="0">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NCEP recommends reducing lipid levels in high-risk </a:t>
            </a:r>
            <a:r>
              <a:rPr lang="en-US" sz="2800" dirty="0" smtClean="0">
                <a:latin typeface="Times New Roman" panose="02020603050405020304" pitchFamily="18" charset="0"/>
                <a:cs typeface="Times New Roman" panose="02020603050405020304" pitchFamily="18" charset="0"/>
              </a:rPr>
              <a:t>populations</a:t>
            </a:r>
          </a:p>
          <a:p>
            <a:pPr algn="l" rtl="0">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Targets for lipid-lowering therapy considered the same as those for the secondary prevention of CV disease</a:t>
            </a:r>
            <a:endParaRPr lang="fa-I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06953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4022" y="1073239"/>
            <a:ext cx="2774204" cy="961623"/>
          </a:xfrm>
        </p:spPr>
        <p:txBody>
          <a:bodyPr>
            <a:normAutofit/>
          </a:bodyPr>
          <a:lstStyle/>
          <a:p>
            <a:r>
              <a:rPr lang="en-US" sz="4000" dirty="0">
                <a:solidFill>
                  <a:schemeClr val="tx1"/>
                </a:solidFill>
                <a:latin typeface="Times New Roman" panose="02020603050405020304" pitchFamily="18" charset="0"/>
                <a:cs typeface="Times New Roman" panose="02020603050405020304" pitchFamily="18" charset="0"/>
              </a:rPr>
              <a:t>Nutrition</a:t>
            </a:r>
            <a:endParaRPr lang="fa-IR" sz="4000"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41729" y="2034862"/>
            <a:ext cx="9303793" cy="3425780"/>
          </a:xfrm>
        </p:spPr>
        <p:txBody>
          <a:bodyPr>
            <a:normAutofit/>
          </a:bodyPr>
          <a:lstStyle/>
          <a:p>
            <a:pPr algn="l" rtl="0">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Think about </a:t>
            </a:r>
            <a:r>
              <a:rPr lang="en-US" sz="2800" dirty="0" smtClean="0">
                <a:latin typeface="Times New Roman" panose="02020603050405020304" pitchFamily="18" charset="0"/>
                <a:cs typeface="Times New Roman" panose="02020603050405020304" pitchFamily="18" charset="0"/>
              </a:rPr>
              <a:t>uremia</a:t>
            </a:r>
          </a:p>
          <a:p>
            <a:pPr marL="0" indent="0" algn="l" rtl="0">
              <a:buNone/>
            </a:pPr>
            <a:r>
              <a:rPr lang="en-US" sz="2800" dirty="0">
                <a:latin typeface="Times New Roman" panose="02020603050405020304" pitchFamily="18" charset="0"/>
                <a:cs typeface="Times New Roman" panose="02020603050405020304" pitchFamily="18" charset="0"/>
              </a:rPr>
              <a:t>       Catabolic </a:t>
            </a:r>
            <a:r>
              <a:rPr lang="en-US" sz="2800" dirty="0" smtClean="0">
                <a:latin typeface="Times New Roman" panose="02020603050405020304" pitchFamily="18" charset="0"/>
                <a:cs typeface="Times New Roman" panose="02020603050405020304" pitchFamily="18" charset="0"/>
              </a:rPr>
              <a:t>state</a:t>
            </a:r>
          </a:p>
          <a:p>
            <a:pPr marL="0" indent="0" algn="l" rtl="0">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Anorexia</a:t>
            </a:r>
          </a:p>
          <a:p>
            <a:pPr marL="0" indent="0" algn="l" rtl="0">
              <a:buNone/>
            </a:pPr>
            <a:r>
              <a:rPr lang="en-US" sz="2800" dirty="0">
                <a:latin typeface="Times New Roman" panose="02020603050405020304" pitchFamily="18" charset="0"/>
                <a:cs typeface="Times New Roman" panose="02020603050405020304" pitchFamily="18" charset="0"/>
              </a:rPr>
              <a:t>       Decreased protein </a:t>
            </a:r>
            <a:r>
              <a:rPr lang="en-US" sz="2800" dirty="0" smtClean="0">
                <a:latin typeface="Times New Roman" panose="02020603050405020304" pitchFamily="18" charset="0"/>
                <a:cs typeface="Times New Roman" panose="02020603050405020304" pitchFamily="18" charset="0"/>
              </a:rPr>
              <a:t>intake</a:t>
            </a:r>
          </a:p>
          <a:p>
            <a:pPr algn="l" rtl="0">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Consider assistance with a renal dietician</a:t>
            </a:r>
            <a:endParaRPr lang="fa-I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23867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6141" y="721217"/>
            <a:ext cx="3817393" cy="1275007"/>
          </a:xfrm>
        </p:spPr>
        <p:txBody>
          <a:bodyPr>
            <a:normAutofit/>
          </a:bodyPr>
          <a:lstStyle/>
          <a:p>
            <a:r>
              <a:rPr lang="en-US" sz="2800" dirty="0" smtClean="0">
                <a:solidFill>
                  <a:schemeClr val="tx1"/>
                </a:solidFill>
                <a:latin typeface="Times New Roman" panose="02020603050405020304" pitchFamily="18" charset="0"/>
                <a:cs typeface="Times New Roman" panose="02020603050405020304" pitchFamily="18" charset="0"/>
              </a:rPr>
              <a:t/>
            </a:r>
            <a:br>
              <a:rPr lang="en-US" sz="2800" dirty="0" smtClean="0">
                <a:solidFill>
                  <a:schemeClr val="tx1"/>
                </a:solidFill>
                <a:latin typeface="Times New Roman" panose="02020603050405020304" pitchFamily="18" charset="0"/>
                <a:cs typeface="Times New Roman" panose="02020603050405020304" pitchFamily="18" charset="0"/>
              </a:rPr>
            </a:br>
            <a:r>
              <a:rPr lang="en-US" sz="2800" dirty="0" smtClean="0">
                <a:solidFill>
                  <a:schemeClr val="tx1"/>
                </a:solidFill>
                <a:latin typeface="Times New Roman" panose="02020603050405020304" pitchFamily="18" charset="0"/>
                <a:cs typeface="Times New Roman" panose="02020603050405020304" pitchFamily="18" charset="0"/>
              </a:rPr>
              <a:t>Management</a:t>
            </a:r>
            <a:endParaRPr lang="fa-IR" sz="2800"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25817" y="1841680"/>
            <a:ext cx="9754553" cy="3400022"/>
          </a:xfrm>
        </p:spPr>
        <p:txBody>
          <a:bodyPr>
            <a:normAutofit/>
          </a:bodyPr>
          <a:lstStyle/>
          <a:p>
            <a:pPr algn="l" rtl="0">
              <a:buFont typeface="Wingdings" panose="05000000000000000000" pitchFamily="2" charset="2"/>
              <a:buChar char="Ø"/>
            </a:pPr>
            <a:r>
              <a:rPr lang="en-US" sz="2800" dirty="0">
                <a:solidFill>
                  <a:schemeClr val="tx1"/>
                </a:solidFill>
                <a:latin typeface="Times New Roman" panose="02020603050405020304" pitchFamily="18" charset="0"/>
                <a:cs typeface="Times New Roman" panose="02020603050405020304" pitchFamily="18" charset="0"/>
              </a:rPr>
              <a:t>Identify and treat factors associated with progression of </a:t>
            </a:r>
            <a:r>
              <a:rPr lang="en-US" sz="2800" dirty="0" smtClean="0">
                <a:solidFill>
                  <a:schemeClr val="tx1"/>
                </a:solidFill>
                <a:latin typeface="Times New Roman" panose="02020603050405020304" pitchFamily="18" charset="0"/>
                <a:cs typeface="Times New Roman" panose="02020603050405020304" pitchFamily="18" charset="0"/>
              </a:rPr>
              <a:t>CKD</a:t>
            </a:r>
          </a:p>
          <a:p>
            <a:pPr marL="0" indent="0" algn="l" rtl="0">
              <a:buNone/>
            </a:pPr>
            <a:r>
              <a:rPr lang="en-US" sz="2800" dirty="0">
                <a:solidFill>
                  <a:schemeClr val="tx1"/>
                </a:solidFill>
                <a:latin typeface="Times New Roman" panose="02020603050405020304" pitchFamily="18" charset="0"/>
                <a:cs typeface="Times New Roman" panose="02020603050405020304" pitchFamily="18" charset="0"/>
              </a:rPr>
              <a:t>           </a:t>
            </a:r>
            <a:r>
              <a:rPr lang="en-US" sz="2800" dirty="0" smtClean="0">
                <a:solidFill>
                  <a:schemeClr val="tx1"/>
                </a:solidFill>
                <a:latin typeface="Times New Roman" panose="02020603050405020304" pitchFamily="18" charset="0"/>
                <a:cs typeface="Times New Roman" panose="02020603050405020304" pitchFamily="18" charset="0"/>
              </a:rPr>
              <a:t>HTN</a:t>
            </a:r>
          </a:p>
          <a:p>
            <a:pPr marL="0" indent="0" algn="l" rtl="0">
              <a:buNone/>
            </a:pPr>
            <a:r>
              <a:rPr lang="en-US" sz="2800" dirty="0">
                <a:solidFill>
                  <a:schemeClr val="tx1"/>
                </a:solidFill>
                <a:latin typeface="Times New Roman" panose="02020603050405020304" pitchFamily="18" charset="0"/>
                <a:cs typeface="Times New Roman" panose="02020603050405020304" pitchFamily="18" charset="0"/>
              </a:rPr>
              <a:t>           </a:t>
            </a:r>
            <a:r>
              <a:rPr lang="en-US" sz="2800" dirty="0" smtClean="0">
                <a:solidFill>
                  <a:schemeClr val="tx1"/>
                </a:solidFill>
                <a:latin typeface="Times New Roman" panose="02020603050405020304" pitchFamily="18" charset="0"/>
                <a:cs typeface="Times New Roman" panose="02020603050405020304" pitchFamily="18" charset="0"/>
              </a:rPr>
              <a:t>Proteinuria</a:t>
            </a:r>
          </a:p>
          <a:p>
            <a:pPr marL="0" indent="0" algn="l" rtl="0">
              <a:buNone/>
            </a:pPr>
            <a:r>
              <a:rPr lang="en-US" sz="2800" dirty="0">
                <a:solidFill>
                  <a:schemeClr val="tx1"/>
                </a:solidFill>
                <a:latin typeface="Times New Roman" panose="02020603050405020304" pitchFamily="18" charset="0"/>
                <a:cs typeface="Times New Roman" panose="02020603050405020304" pitchFamily="18" charset="0"/>
              </a:rPr>
              <a:t>           Glucose control</a:t>
            </a:r>
            <a:endParaRPr lang="fa-IR"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34166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1985672" y="2985642"/>
            <a:ext cx="5980694" cy="2231329"/>
          </a:xfrm>
          <a:prstGeom prst="rect">
            <a:avLst/>
          </a:prstGeom>
        </p:spPr>
      </p:pic>
    </p:spTree>
    <p:extLst>
      <p:ext uri="{BB962C8B-B14F-4D97-AF65-F5344CB8AC3E}">
        <p14:creationId xmlns:p14="http://schemas.microsoft.com/office/powerpoint/2010/main" val="29101377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38143" y="270456"/>
            <a:ext cx="3180843" cy="831118"/>
          </a:xfrm>
        </p:spPr>
        <p:txBody>
          <a:bodyPr>
            <a:normAutofit/>
          </a:bodyPr>
          <a:lstStyle/>
          <a:p>
            <a:pPr algn="l" rtl="0"/>
            <a:r>
              <a:rPr lang="en-US" sz="4000" dirty="0">
                <a:solidFill>
                  <a:schemeClr val="tx1"/>
                </a:solidFill>
              </a:rPr>
              <a:t>What is CKD?</a:t>
            </a:r>
            <a:endParaRPr lang="fa-IR" sz="4000" dirty="0">
              <a:solidFill>
                <a:schemeClr val="tx1"/>
              </a:solidFill>
            </a:endParaRPr>
          </a:p>
        </p:txBody>
      </p:sp>
      <p:sp>
        <p:nvSpPr>
          <p:cNvPr id="3" name="Subtitle 2"/>
          <p:cNvSpPr>
            <a:spLocks noGrp="1"/>
          </p:cNvSpPr>
          <p:nvPr>
            <p:ph type="subTitle" idx="1"/>
          </p:nvPr>
        </p:nvSpPr>
        <p:spPr>
          <a:xfrm>
            <a:off x="1223493" y="1197735"/>
            <a:ext cx="8230814" cy="5267459"/>
          </a:xfrm>
        </p:spPr>
        <p:txBody>
          <a:bodyPr>
            <a:noAutofit/>
          </a:bodyPr>
          <a:lstStyle/>
          <a:p>
            <a:pPr algn="l"/>
            <a:endParaRPr lang="fa-IR" sz="2800" dirty="0" smtClean="0">
              <a:solidFill>
                <a:schemeClr val="tx1"/>
              </a:solidFill>
              <a:latin typeface="Times New Roman" panose="02020603050405020304" pitchFamily="18" charset="0"/>
              <a:cs typeface="Times New Roman" panose="02020603050405020304" pitchFamily="18" charset="0"/>
            </a:endParaRPr>
          </a:p>
          <a:p>
            <a:pPr algn="l"/>
            <a:r>
              <a:rPr lang="en-US" sz="2800" dirty="0" smtClean="0">
                <a:solidFill>
                  <a:schemeClr val="tx1"/>
                </a:solidFill>
                <a:latin typeface="Times New Roman" panose="02020603050405020304" pitchFamily="18" charset="0"/>
                <a:cs typeface="Times New Roman" panose="02020603050405020304" pitchFamily="18" charset="0"/>
              </a:rPr>
              <a:t>Presence </a:t>
            </a:r>
            <a:r>
              <a:rPr lang="en-US" sz="2800" dirty="0">
                <a:solidFill>
                  <a:schemeClr val="tx1"/>
                </a:solidFill>
                <a:latin typeface="Times New Roman" panose="02020603050405020304" pitchFamily="18" charset="0"/>
                <a:cs typeface="Times New Roman" panose="02020603050405020304" pitchFamily="18" charset="0"/>
              </a:rPr>
              <a:t>of markers of kidney damage for three months, as defined by structural or functional abnormalities of the kidney with or without decreased GFR, manifest by either pathological abnormalities or other markers of kidney damage, including abnormalities in the composition of blood or urine, or abnormalities in imaging </a:t>
            </a:r>
            <a:r>
              <a:rPr lang="en-US" sz="2800" dirty="0" smtClean="0">
                <a:solidFill>
                  <a:schemeClr val="tx1"/>
                </a:solidFill>
                <a:latin typeface="Times New Roman" panose="02020603050405020304" pitchFamily="18" charset="0"/>
                <a:cs typeface="Times New Roman" panose="02020603050405020304" pitchFamily="18" charset="0"/>
              </a:rPr>
              <a:t>tests.</a:t>
            </a:r>
            <a:endParaRPr lang="en-U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14425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033" y="2436769"/>
            <a:ext cx="8596668" cy="1320800"/>
          </a:xfrm>
        </p:spPr>
        <p:txBody>
          <a:bodyPr>
            <a:normAutofit fontScale="90000"/>
          </a:bodyPr>
          <a:lstStyle/>
          <a:p>
            <a:r>
              <a:rPr lang="en-US" sz="3100" dirty="0">
                <a:solidFill>
                  <a:schemeClr val="tx1"/>
                </a:solidFill>
                <a:latin typeface="Times New Roman" panose="02020603050405020304" pitchFamily="18" charset="0"/>
                <a:cs typeface="Times New Roman" panose="02020603050405020304" pitchFamily="18" charset="0"/>
              </a:rPr>
              <a:t>The presence of GFR &lt;60 mL/min/1.73 m2 for three months, with or without other signs of kidney damage as described above.</a:t>
            </a:r>
            <a:r>
              <a:rPr lang="en-US" sz="4000" dirty="0">
                <a:solidFill>
                  <a:schemeClr val="tx1"/>
                </a:solidFill>
              </a:rPr>
              <a:t/>
            </a:r>
            <a:br>
              <a:rPr lang="en-US" sz="4000" dirty="0">
                <a:solidFill>
                  <a:schemeClr val="tx1"/>
                </a:solidFill>
              </a:rPr>
            </a:br>
            <a:endParaRPr lang="fa-IR" sz="4000" dirty="0">
              <a:solidFill>
                <a:schemeClr val="tx1"/>
              </a:solidFill>
            </a:endParaRPr>
          </a:p>
        </p:txBody>
      </p:sp>
    </p:spTree>
    <p:extLst>
      <p:ext uri="{BB962C8B-B14F-4D97-AF65-F5344CB8AC3E}">
        <p14:creationId xmlns:p14="http://schemas.microsoft.com/office/powerpoint/2010/main" val="29540951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1945" y="545205"/>
            <a:ext cx="3057539" cy="729803"/>
          </a:xfrm>
        </p:spPr>
        <p:txBody>
          <a:bodyPr/>
          <a:lstStyle/>
          <a:p>
            <a:r>
              <a:rPr lang="en-US" dirty="0">
                <a:solidFill>
                  <a:schemeClr val="tx1"/>
                </a:solidFill>
              </a:rPr>
              <a:t>Stages of CKD</a:t>
            </a:r>
            <a:endParaRPr lang="fa-IR" dirty="0">
              <a:solidFill>
                <a:schemeClr val="tx1"/>
              </a:solidFill>
            </a:endParaRPr>
          </a:p>
        </p:txBody>
      </p:sp>
      <p:sp>
        <p:nvSpPr>
          <p:cNvPr id="3" name="Content Placeholder 2"/>
          <p:cNvSpPr>
            <a:spLocks noGrp="1"/>
          </p:cNvSpPr>
          <p:nvPr>
            <p:ph idx="1"/>
          </p:nvPr>
        </p:nvSpPr>
        <p:spPr>
          <a:xfrm>
            <a:off x="605307" y="1674254"/>
            <a:ext cx="8950817" cy="4262907"/>
          </a:xfrm>
        </p:spPr>
        <p:txBody>
          <a:bodyPr>
            <a:normAutofit/>
          </a:bodyPr>
          <a:lstStyle/>
          <a:p>
            <a:pPr algn="l" rtl="0">
              <a:buFont typeface="Wingdings" panose="05000000000000000000" pitchFamily="2" charset="2"/>
              <a:buChar char="Ø"/>
            </a:pPr>
            <a:r>
              <a:rPr lang="en-US" sz="2800" dirty="0">
                <a:solidFill>
                  <a:schemeClr val="tx1"/>
                </a:solidFill>
                <a:latin typeface="Times New Roman" panose="02020603050405020304" pitchFamily="18" charset="0"/>
                <a:cs typeface="Times New Roman" panose="02020603050405020304" pitchFamily="18" charset="0"/>
              </a:rPr>
              <a:t>Stage 1*: GFR &gt;= 90 mL/min/1.73 </a:t>
            </a:r>
            <a:r>
              <a:rPr lang="en-US" sz="2800" dirty="0" smtClean="0">
                <a:solidFill>
                  <a:schemeClr val="tx1"/>
                </a:solidFill>
                <a:latin typeface="Times New Roman" panose="02020603050405020304" pitchFamily="18" charset="0"/>
                <a:cs typeface="Times New Roman" panose="02020603050405020304" pitchFamily="18" charset="0"/>
              </a:rPr>
              <a:t>m2</a:t>
            </a:r>
          </a:p>
          <a:p>
            <a:pPr algn="l" rtl="0">
              <a:buFont typeface="Wingdings" panose="05000000000000000000" pitchFamily="2" charset="2"/>
              <a:buChar char="§"/>
            </a:pPr>
            <a:r>
              <a:rPr lang="en-US" sz="2800" dirty="0">
                <a:solidFill>
                  <a:schemeClr val="tx1"/>
                </a:solidFill>
                <a:latin typeface="Times New Roman" panose="02020603050405020304" pitchFamily="18" charset="0"/>
                <a:cs typeface="Times New Roman" panose="02020603050405020304" pitchFamily="18" charset="0"/>
              </a:rPr>
              <a:t>Normal or elevated </a:t>
            </a:r>
            <a:r>
              <a:rPr lang="en-US" sz="2800" dirty="0" smtClean="0">
                <a:solidFill>
                  <a:schemeClr val="tx1"/>
                </a:solidFill>
                <a:latin typeface="Times New Roman" panose="02020603050405020304" pitchFamily="18" charset="0"/>
                <a:cs typeface="Times New Roman" panose="02020603050405020304" pitchFamily="18" charset="0"/>
              </a:rPr>
              <a:t>GFR</a:t>
            </a:r>
          </a:p>
          <a:p>
            <a:pPr algn="l" rtl="0">
              <a:buFont typeface="Wingdings" panose="05000000000000000000" pitchFamily="2" charset="2"/>
              <a:buChar char="Ø"/>
            </a:pPr>
            <a:r>
              <a:rPr lang="en-US" sz="2800" dirty="0">
                <a:solidFill>
                  <a:schemeClr val="tx1"/>
                </a:solidFill>
                <a:latin typeface="Times New Roman" panose="02020603050405020304" pitchFamily="18" charset="0"/>
                <a:cs typeface="Times New Roman" panose="02020603050405020304" pitchFamily="18" charset="0"/>
              </a:rPr>
              <a:t>Stage 2*: GFR 60-89 (mild</a:t>
            </a:r>
            <a:r>
              <a:rPr lang="en-US" sz="2800" dirty="0" smtClean="0">
                <a:solidFill>
                  <a:schemeClr val="tx1"/>
                </a:solidFill>
                <a:latin typeface="Times New Roman" panose="02020603050405020304" pitchFamily="18" charset="0"/>
                <a:cs typeface="Times New Roman" panose="02020603050405020304" pitchFamily="18" charset="0"/>
              </a:rPr>
              <a:t>)</a:t>
            </a:r>
          </a:p>
          <a:p>
            <a:pPr algn="l" rtl="0">
              <a:buFont typeface="Wingdings" panose="05000000000000000000" pitchFamily="2" charset="2"/>
              <a:buChar char="Ø"/>
            </a:pPr>
            <a:r>
              <a:rPr lang="en-US" sz="2800" dirty="0" smtClean="0">
                <a:solidFill>
                  <a:schemeClr val="tx1"/>
                </a:solidFill>
                <a:latin typeface="Times New Roman" panose="02020603050405020304" pitchFamily="18" charset="0"/>
                <a:cs typeface="Times New Roman" panose="02020603050405020304" pitchFamily="18" charset="0"/>
              </a:rPr>
              <a:t>Stage </a:t>
            </a:r>
            <a:r>
              <a:rPr lang="en-US" sz="2800" dirty="0">
                <a:solidFill>
                  <a:schemeClr val="tx1"/>
                </a:solidFill>
                <a:latin typeface="Times New Roman" panose="02020603050405020304" pitchFamily="18" charset="0"/>
                <a:cs typeface="Times New Roman" panose="02020603050405020304" pitchFamily="18" charset="0"/>
              </a:rPr>
              <a:t>3: GFR 30-59 (moderate</a:t>
            </a:r>
            <a:r>
              <a:rPr lang="en-US" sz="2800" dirty="0" smtClean="0">
                <a:solidFill>
                  <a:schemeClr val="tx1"/>
                </a:solidFill>
                <a:latin typeface="Times New Roman" panose="02020603050405020304" pitchFamily="18" charset="0"/>
                <a:cs typeface="Times New Roman" panose="02020603050405020304" pitchFamily="18" charset="0"/>
              </a:rPr>
              <a:t>)</a:t>
            </a:r>
          </a:p>
          <a:p>
            <a:pPr algn="l" rtl="0">
              <a:buFont typeface="Wingdings" panose="05000000000000000000" pitchFamily="2" charset="2"/>
              <a:buChar char="Ø"/>
            </a:pPr>
            <a:r>
              <a:rPr lang="en-US" sz="2800" dirty="0">
                <a:solidFill>
                  <a:schemeClr val="tx1"/>
                </a:solidFill>
                <a:latin typeface="Times New Roman" panose="02020603050405020304" pitchFamily="18" charset="0"/>
                <a:cs typeface="Times New Roman" panose="02020603050405020304" pitchFamily="18" charset="0"/>
              </a:rPr>
              <a:t>Stage 4: GFR 15-29 (severe; pre-HD</a:t>
            </a:r>
            <a:r>
              <a:rPr lang="en-US" sz="2800" dirty="0" smtClean="0">
                <a:solidFill>
                  <a:schemeClr val="tx1"/>
                </a:solidFill>
                <a:latin typeface="Times New Roman" panose="02020603050405020304" pitchFamily="18" charset="0"/>
                <a:cs typeface="Times New Roman" panose="02020603050405020304" pitchFamily="18" charset="0"/>
              </a:rPr>
              <a:t>)</a:t>
            </a:r>
          </a:p>
          <a:p>
            <a:pPr algn="l" rtl="0">
              <a:buFont typeface="Wingdings" panose="05000000000000000000" pitchFamily="2" charset="2"/>
              <a:buChar char="Ø"/>
            </a:pPr>
            <a:r>
              <a:rPr lang="en-US" sz="2800" dirty="0">
                <a:solidFill>
                  <a:schemeClr val="tx1"/>
                </a:solidFill>
                <a:latin typeface="Times New Roman" panose="02020603050405020304" pitchFamily="18" charset="0"/>
                <a:cs typeface="Times New Roman" panose="02020603050405020304" pitchFamily="18" charset="0"/>
              </a:rPr>
              <a:t>Stage 5: GFR &lt; 15 (kidney failure)</a:t>
            </a:r>
            <a:endParaRPr lang="fa-IR"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1582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3259" y="416417"/>
            <a:ext cx="3984818" cy="781318"/>
          </a:xfrm>
        </p:spPr>
        <p:txBody>
          <a:bodyPr>
            <a:normAutofit/>
          </a:bodyPr>
          <a:lstStyle/>
          <a:p>
            <a:r>
              <a:rPr lang="en-US" sz="4000" dirty="0">
                <a:solidFill>
                  <a:schemeClr val="tx1"/>
                </a:solidFill>
              </a:rPr>
              <a:t>Other etiologies</a:t>
            </a:r>
            <a:endParaRPr lang="fa-IR" sz="4000" dirty="0">
              <a:solidFill>
                <a:schemeClr val="tx1"/>
              </a:solidFill>
            </a:endParaRPr>
          </a:p>
        </p:txBody>
      </p:sp>
      <p:sp>
        <p:nvSpPr>
          <p:cNvPr id="3" name="Content Placeholder 2"/>
          <p:cNvSpPr>
            <a:spLocks noGrp="1"/>
          </p:cNvSpPr>
          <p:nvPr>
            <p:ph idx="1"/>
          </p:nvPr>
        </p:nvSpPr>
        <p:spPr>
          <a:xfrm>
            <a:off x="715971" y="1841679"/>
            <a:ext cx="8054542" cy="3709115"/>
          </a:xfrm>
        </p:spPr>
        <p:txBody>
          <a:bodyPr>
            <a:normAutofit/>
          </a:bodyPr>
          <a:lstStyle/>
          <a:p>
            <a:pPr algn="l" rtl="0">
              <a:buFont typeface="Wingdings" panose="05000000000000000000" pitchFamily="2" charset="2"/>
              <a:buChar char="Ø"/>
            </a:pPr>
            <a:r>
              <a:rPr lang="en-US" sz="2800" dirty="0" err="1">
                <a:solidFill>
                  <a:schemeClr val="tx1"/>
                </a:solidFill>
                <a:latin typeface="Times New Roman" panose="02020603050405020304" pitchFamily="18" charset="0"/>
                <a:cs typeface="Times New Roman" panose="02020603050405020304" pitchFamily="18" charset="0"/>
              </a:rPr>
              <a:t>Renovascular</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smtClean="0">
                <a:solidFill>
                  <a:schemeClr val="tx1"/>
                </a:solidFill>
                <a:latin typeface="Times New Roman" panose="02020603050405020304" pitchFamily="18" charset="0"/>
                <a:cs typeface="Times New Roman" panose="02020603050405020304" pitchFamily="18" charset="0"/>
              </a:rPr>
              <a:t>disease</a:t>
            </a:r>
            <a:endParaRPr lang="fa-IR" sz="2800" dirty="0" smtClean="0">
              <a:solidFill>
                <a:schemeClr val="tx1"/>
              </a:solidFill>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Ø"/>
            </a:pPr>
            <a:r>
              <a:rPr lang="en-US" sz="2800" dirty="0" smtClean="0">
                <a:solidFill>
                  <a:schemeClr val="tx1"/>
                </a:solidFill>
                <a:latin typeface="Times New Roman" panose="02020603050405020304" pitchFamily="18" charset="0"/>
                <a:cs typeface="Times New Roman" panose="02020603050405020304" pitchFamily="18" charset="0"/>
              </a:rPr>
              <a:t>Glomerulonephritis</a:t>
            </a:r>
            <a:endParaRPr lang="fa-IR" sz="2800" dirty="0" smtClean="0">
              <a:solidFill>
                <a:schemeClr val="tx1"/>
              </a:solidFill>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Ø"/>
            </a:pPr>
            <a:r>
              <a:rPr lang="en-US" sz="2800" dirty="0">
                <a:solidFill>
                  <a:schemeClr val="tx1"/>
                </a:solidFill>
                <a:latin typeface="Times New Roman" panose="02020603050405020304" pitchFamily="18" charset="0"/>
                <a:cs typeface="Times New Roman" panose="02020603050405020304" pitchFamily="18" charset="0"/>
              </a:rPr>
              <a:t>Nephrotic </a:t>
            </a:r>
            <a:r>
              <a:rPr lang="en-US" sz="2800" dirty="0" smtClean="0">
                <a:solidFill>
                  <a:schemeClr val="tx1"/>
                </a:solidFill>
                <a:latin typeface="Times New Roman" panose="02020603050405020304" pitchFamily="18" charset="0"/>
                <a:cs typeface="Times New Roman" panose="02020603050405020304" pitchFamily="18" charset="0"/>
              </a:rPr>
              <a:t>syndrome</a:t>
            </a:r>
            <a:endParaRPr lang="fa-IR" sz="2800" dirty="0" smtClean="0">
              <a:solidFill>
                <a:schemeClr val="tx1"/>
              </a:solidFill>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Ø"/>
            </a:pPr>
            <a:r>
              <a:rPr lang="en-US" sz="2800" dirty="0" smtClean="0">
                <a:solidFill>
                  <a:schemeClr val="tx1"/>
                </a:solidFill>
                <a:latin typeface="Times New Roman" panose="02020603050405020304" pitchFamily="18" charset="0"/>
                <a:cs typeface="Times New Roman" panose="02020603050405020304" pitchFamily="18" charset="0"/>
              </a:rPr>
              <a:t>Hypercalcemia</a:t>
            </a:r>
            <a:endParaRPr lang="fa-IR" sz="2800" dirty="0" smtClean="0">
              <a:solidFill>
                <a:schemeClr val="tx1"/>
              </a:solidFill>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Ø"/>
            </a:pPr>
            <a:r>
              <a:rPr lang="en-US" sz="2800" dirty="0">
                <a:solidFill>
                  <a:schemeClr val="tx1"/>
                </a:solidFill>
                <a:latin typeface="Times New Roman" panose="02020603050405020304" pitchFamily="18" charset="0"/>
                <a:cs typeface="Times New Roman" panose="02020603050405020304" pitchFamily="18" charset="0"/>
              </a:rPr>
              <a:t>Multiple </a:t>
            </a:r>
            <a:r>
              <a:rPr lang="en-US" sz="2800" dirty="0" smtClean="0">
                <a:solidFill>
                  <a:schemeClr val="tx1"/>
                </a:solidFill>
                <a:latin typeface="Times New Roman" panose="02020603050405020304" pitchFamily="18" charset="0"/>
                <a:cs typeface="Times New Roman" panose="02020603050405020304" pitchFamily="18" charset="0"/>
              </a:rPr>
              <a:t>myeloma</a:t>
            </a:r>
            <a:endParaRPr lang="fa-IR" sz="2800" dirty="0" smtClean="0">
              <a:solidFill>
                <a:schemeClr val="tx1"/>
              </a:solidFill>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Ø"/>
            </a:pPr>
            <a:r>
              <a:rPr lang="en-US" sz="2800" dirty="0">
                <a:solidFill>
                  <a:schemeClr val="tx1"/>
                </a:solidFill>
                <a:latin typeface="Times New Roman" panose="02020603050405020304" pitchFamily="18" charset="0"/>
                <a:cs typeface="Times New Roman" panose="02020603050405020304" pitchFamily="18" charset="0"/>
              </a:rPr>
              <a:t>Chronic UTI</a:t>
            </a:r>
            <a:endParaRPr lang="fa-IR" sz="2800"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543907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5379" y="313386"/>
            <a:ext cx="4821945" cy="832834"/>
          </a:xfrm>
        </p:spPr>
        <p:txBody>
          <a:bodyPr>
            <a:normAutofit/>
          </a:bodyPr>
          <a:lstStyle/>
          <a:p>
            <a:r>
              <a:rPr lang="en-US" sz="4400" dirty="0">
                <a:solidFill>
                  <a:schemeClr val="tx1"/>
                </a:solidFill>
              </a:rPr>
              <a:t>Signs &amp; Symptoms</a:t>
            </a:r>
            <a:endParaRPr lang="fa-IR" sz="4400" dirty="0">
              <a:solidFill>
                <a:schemeClr val="tx1"/>
              </a:solidFill>
            </a:endParaRPr>
          </a:p>
        </p:txBody>
      </p:sp>
      <p:sp>
        <p:nvSpPr>
          <p:cNvPr id="3" name="Content Placeholder 2"/>
          <p:cNvSpPr>
            <a:spLocks noGrp="1"/>
          </p:cNvSpPr>
          <p:nvPr>
            <p:ph idx="1"/>
          </p:nvPr>
        </p:nvSpPr>
        <p:spPr>
          <a:xfrm>
            <a:off x="5535291" y="1352282"/>
            <a:ext cx="3827649" cy="4456090"/>
          </a:xfrm>
        </p:spPr>
        <p:txBody>
          <a:bodyPr/>
          <a:lstStyle/>
          <a:p>
            <a:pPr algn="l" rtl="0">
              <a:buFont typeface="Wingdings" panose="05000000000000000000" pitchFamily="2" charset="2"/>
              <a:buChar char="Ø"/>
            </a:pPr>
            <a:r>
              <a:rPr lang="en-US" sz="2400" dirty="0" smtClean="0">
                <a:solidFill>
                  <a:schemeClr val="tx1"/>
                </a:solidFill>
              </a:rPr>
              <a:t>GI</a:t>
            </a:r>
          </a:p>
          <a:p>
            <a:pPr algn="l" rtl="0">
              <a:buFont typeface="Arial" panose="020B0604020202020204" pitchFamily="34" charset="0"/>
              <a:buChar char="•"/>
            </a:pPr>
            <a:r>
              <a:rPr lang="en-US" dirty="0" smtClean="0">
                <a:solidFill>
                  <a:schemeClr val="tx1"/>
                </a:solidFill>
              </a:rPr>
              <a:t>Anorexia</a:t>
            </a:r>
          </a:p>
          <a:p>
            <a:pPr algn="l" rtl="0">
              <a:buFont typeface="Arial" panose="020B0604020202020204" pitchFamily="34" charset="0"/>
              <a:buChar char="•"/>
            </a:pPr>
            <a:r>
              <a:rPr lang="en-US" dirty="0" smtClean="0">
                <a:solidFill>
                  <a:schemeClr val="tx1"/>
                </a:solidFill>
              </a:rPr>
              <a:t>Nausea/vomiting</a:t>
            </a:r>
          </a:p>
          <a:p>
            <a:pPr algn="l" rtl="0">
              <a:buFont typeface="Arial" panose="020B0604020202020204" pitchFamily="34" charset="0"/>
              <a:buChar char="•"/>
            </a:pPr>
            <a:r>
              <a:rPr lang="en-US" dirty="0" err="1" smtClean="0">
                <a:solidFill>
                  <a:schemeClr val="tx1"/>
                </a:solidFill>
              </a:rPr>
              <a:t>Dysgeusia</a:t>
            </a:r>
            <a:endParaRPr lang="en-US" dirty="0" smtClean="0">
              <a:solidFill>
                <a:schemeClr val="tx1"/>
              </a:solidFill>
            </a:endParaRPr>
          </a:p>
          <a:p>
            <a:pPr algn="l" rtl="0">
              <a:buFont typeface="Wingdings" panose="05000000000000000000" pitchFamily="2" charset="2"/>
              <a:buChar char="Ø"/>
            </a:pPr>
            <a:r>
              <a:rPr lang="en-US" sz="2400" dirty="0" smtClean="0">
                <a:solidFill>
                  <a:schemeClr val="tx1"/>
                </a:solidFill>
              </a:rPr>
              <a:t>Skin</a:t>
            </a:r>
          </a:p>
          <a:p>
            <a:pPr algn="l" rtl="0">
              <a:buFont typeface="Arial" panose="020B0604020202020204" pitchFamily="34" charset="0"/>
              <a:buChar char="•"/>
            </a:pPr>
            <a:r>
              <a:rPr lang="en-US" dirty="0" err="1" smtClean="0">
                <a:solidFill>
                  <a:schemeClr val="tx1"/>
                </a:solidFill>
              </a:rPr>
              <a:t>Pruritis</a:t>
            </a:r>
            <a:endParaRPr lang="en-US" dirty="0" smtClean="0">
              <a:solidFill>
                <a:schemeClr val="tx1"/>
              </a:solidFill>
            </a:endParaRPr>
          </a:p>
          <a:p>
            <a:pPr algn="l" rtl="0">
              <a:buFont typeface="Arial" panose="020B0604020202020204" pitchFamily="34" charset="0"/>
              <a:buChar char="•"/>
            </a:pPr>
            <a:r>
              <a:rPr lang="en-US" dirty="0" smtClean="0">
                <a:solidFill>
                  <a:schemeClr val="tx1"/>
                </a:solidFill>
              </a:rPr>
              <a:t>Pallor</a:t>
            </a:r>
          </a:p>
          <a:p>
            <a:pPr algn="l" rtl="0">
              <a:buFont typeface="Wingdings" panose="05000000000000000000" pitchFamily="2" charset="2"/>
              <a:buChar char="Ø"/>
            </a:pPr>
            <a:r>
              <a:rPr lang="en-US" sz="2400" dirty="0" smtClean="0">
                <a:solidFill>
                  <a:schemeClr val="tx1"/>
                </a:solidFill>
              </a:rPr>
              <a:t>Neurological</a:t>
            </a:r>
          </a:p>
          <a:p>
            <a:pPr algn="l" rtl="0">
              <a:buFont typeface="Arial" panose="020B0604020202020204" pitchFamily="34" charset="0"/>
              <a:buChar char="•"/>
            </a:pPr>
            <a:r>
              <a:rPr lang="en-US" dirty="0">
                <a:solidFill>
                  <a:schemeClr val="tx1"/>
                </a:solidFill>
              </a:rPr>
              <a:t>MS </a:t>
            </a:r>
            <a:r>
              <a:rPr lang="en-US" dirty="0" smtClean="0">
                <a:solidFill>
                  <a:schemeClr val="tx1"/>
                </a:solidFill>
              </a:rPr>
              <a:t>changes</a:t>
            </a:r>
          </a:p>
          <a:p>
            <a:pPr algn="l" rtl="0">
              <a:buFont typeface="Arial" panose="020B0604020202020204" pitchFamily="34" charset="0"/>
              <a:buChar char="•"/>
            </a:pPr>
            <a:r>
              <a:rPr lang="en-US" dirty="0">
                <a:solidFill>
                  <a:schemeClr val="tx1"/>
                </a:solidFill>
              </a:rPr>
              <a:t>Seizures</a:t>
            </a:r>
            <a:endParaRPr lang="fa-IR" dirty="0">
              <a:solidFill>
                <a:schemeClr val="tx1"/>
              </a:solidFill>
            </a:endParaRPr>
          </a:p>
        </p:txBody>
      </p:sp>
      <p:sp>
        <p:nvSpPr>
          <p:cNvPr id="4" name="Content Placeholder 2"/>
          <p:cNvSpPr txBox="1">
            <a:spLocks/>
          </p:cNvSpPr>
          <p:nvPr/>
        </p:nvSpPr>
        <p:spPr>
          <a:xfrm>
            <a:off x="881248" y="1352282"/>
            <a:ext cx="3626357" cy="4456091"/>
          </a:xfrm>
          <a:prstGeom prst="rect">
            <a:avLst/>
          </a:prstGeom>
        </p:spPr>
        <p:txBody>
          <a:bodyPr vert="horz" lIns="91440" tIns="45720" rIns="91440" bIns="45720" rtlCol="0">
            <a:norm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lgn="l" rtl="0">
              <a:buFont typeface="Wingdings" panose="05000000000000000000" pitchFamily="2" charset="2"/>
              <a:buChar char="Ø"/>
            </a:pPr>
            <a:r>
              <a:rPr lang="en-US" sz="2400" dirty="0" smtClean="0">
                <a:solidFill>
                  <a:schemeClr val="tx1"/>
                </a:solidFill>
              </a:rPr>
              <a:t>General</a:t>
            </a:r>
          </a:p>
          <a:p>
            <a:pPr algn="l" rtl="0">
              <a:buFont typeface="Arial" panose="020B0604020202020204" pitchFamily="34" charset="0"/>
              <a:buChar char="•"/>
            </a:pPr>
            <a:r>
              <a:rPr lang="en-US" dirty="0">
                <a:solidFill>
                  <a:schemeClr val="tx1"/>
                </a:solidFill>
              </a:rPr>
              <a:t> Fatigue &amp; </a:t>
            </a:r>
            <a:r>
              <a:rPr lang="en-US" dirty="0" smtClean="0">
                <a:solidFill>
                  <a:schemeClr val="tx1"/>
                </a:solidFill>
              </a:rPr>
              <a:t>malaise</a:t>
            </a:r>
          </a:p>
          <a:p>
            <a:pPr algn="l" rtl="0">
              <a:buFont typeface="Arial" panose="020B0604020202020204" pitchFamily="34" charset="0"/>
              <a:buChar char="•"/>
            </a:pPr>
            <a:r>
              <a:rPr lang="en-US" dirty="0">
                <a:solidFill>
                  <a:schemeClr val="tx1"/>
                </a:solidFill>
              </a:rPr>
              <a:t>Edema                                                    </a:t>
            </a:r>
          </a:p>
          <a:p>
            <a:pPr algn="l" rtl="0">
              <a:buFont typeface="Wingdings" panose="05000000000000000000" pitchFamily="2" charset="2"/>
              <a:buChar char="Ø"/>
            </a:pPr>
            <a:r>
              <a:rPr lang="en-US" sz="2400" dirty="0" smtClean="0">
                <a:solidFill>
                  <a:schemeClr val="tx1"/>
                </a:solidFill>
              </a:rPr>
              <a:t>Ophthalmologic</a:t>
            </a:r>
          </a:p>
          <a:p>
            <a:pPr algn="l" rtl="0">
              <a:buFont typeface="Arial" panose="020B0604020202020204" pitchFamily="34" charset="0"/>
              <a:buChar char="•"/>
            </a:pPr>
            <a:r>
              <a:rPr lang="en-US" dirty="0" smtClean="0">
                <a:solidFill>
                  <a:schemeClr val="tx1"/>
                </a:solidFill>
              </a:rPr>
              <a:t>AV nicking</a:t>
            </a:r>
          </a:p>
          <a:p>
            <a:pPr algn="l" rtl="0">
              <a:buFont typeface="Wingdings" panose="05000000000000000000" pitchFamily="2" charset="2"/>
              <a:buChar char="Ø"/>
            </a:pPr>
            <a:r>
              <a:rPr lang="en-US" sz="2400" dirty="0" smtClean="0">
                <a:solidFill>
                  <a:schemeClr val="tx1"/>
                </a:solidFill>
              </a:rPr>
              <a:t>Cardiac</a:t>
            </a:r>
          </a:p>
          <a:p>
            <a:pPr algn="l" rtl="0">
              <a:buFont typeface="Arial" panose="020B0604020202020204" pitchFamily="34" charset="0"/>
              <a:buChar char="•"/>
            </a:pPr>
            <a:r>
              <a:rPr lang="en-US" dirty="0" smtClean="0">
                <a:solidFill>
                  <a:schemeClr val="tx1"/>
                </a:solidFill>
              </a:rPr>
              <a:t>HTN</a:t>
            </a:r>
          </a:p>
          <a:p>
            <a:pPr algn="l" rtl="0">
              <a:buFont typeface="Arial" panose="020B0604020202020204" pitchFamily="34" charset="0"/>
              <a:buChar char="•"/>
            </a:pPr>
            <a:r>
              <a:rPr lang="en-US" dirty="0" smtClean="0">
                <a:solidFill>
                  <a:schemeClr val="tx1"/>
                </a:solidFill>
              </a:rPr>
              <a:t>Heart failure</a:t>
            </a:r>
          </a:p>
          <a:p>
            <a:pPr algn="l" rtl="0">
              <a:buFont typeface="Arial" panose="020B0604020202020204" pitchFamily="34" charset="0"/>
              <a:buChar char="•"/>
            </a:pPr>
            <a:r>
              <a:rPr lang="en-US" dirty="0" smtClean="0">
                <a:solidFill>
                  <a:schemeClr val="tx1"/>
                </a:solidFill>
              </a:rPr>
              <a:t>Pericarditis</a:t>
            </a:r>
          </a:p>
          <a:p>
            <a:pPr algn="l" rtl="0">
              <a:buFont typeface="Arial" panose="020B0604020202020204" pitchFamily="34" charset="0"/>
              <a:buChar char="•"/>
            </a:pPr>
            <a:r>
              <a:rPr lang="en-US" dirty="0" smtClean="0">
                <a:solidFill>
                  <a:schemeClr val="tx1"/>
                </a:solidFill>
              </a:rPr>
              <a:t>CAD</a:t>
            </a:r>
          </a:p>
          <a:p>
            <a:pPr algn="l" rtl="0">
              <a:buFont typeface="Wingdings" panose="05000000000000000000" pitchFamily="2" charset="2"/>
              <a:buChar char="Ø"/>
            </a:pPr>
            <a:endParaRPr lang="fa-IR" dirty="0"/>
          </a:p>
        </p:txBody>
      </p:sp>
    </p:spTree>
    <p:extLst>
      <p:ext uri="{BB962C8B-B14F-4D97-AF65-F5344CB8AC3E}">
        <p14:creationId xmlns:p14="http://schemas.microsoft.com/office/powerpoint/2010/main" val="1021375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0534" y="261870"/>
            <a:ext cx="3508300" cy="832834"/>
          </a:xfrm>
        </p:spPr>
        <p:txBody>
          <a:bodyPr>
            <a:normAutofit/>
          </a:bodyPr>
          <a:lstStyle/>
          <a:p>
            <a:r>
              <a:rPr lang="en-US" sz="4000" dirty="0">
                <a:solidFill>
                  <a:schemeClr val="tx1"/>
                </a:solidFill>
              </a:rPr>
              <a:t>Hypertension</a:t>
            </a:r>
            <a:endParaRPr lang="fa-IR" sz="4000" dirty="0">
              <a:solidFill>
                <a:schemeClr val="tx1"/>
              </a:solidFill>
            </a:endParaRPr>
          </a:p>
        </p:txBody>
      </p:sp>
      <p:sp>
        <p:nvSpPr>
          <p:cNvPr id="3" name="Content Placeholder 2"/>
          <p:cNvSpPr>
            <a:spLocks noGrp="1"/>
          </p:cNvSpPr>
          <p:nvPr>
            <p:ph idx="1"/>
          </p:nvPr>
        </p:nvSpPr>
        <p:spPr>
          <a:xfrm>
            <a:off x="677334" y="1094705"/>
            <a:ext cx="9149246" cy="5203064"/>
          </a:xfrm>
        </p:spPr>
        <p:txBody>
          <a:bodyPr/>
          <a:lstStyle/>
          <a:p>
            <a:pPr algn="l" rtl="0"/>
            <a:r>
              <a:rPr lang="en-US" sz="2400" dirty="0">
                <a:solidFill>
                  <a:schemeClr val="tx1"/>
                </a:solidFill>
              </a:rPr>
              <a:t>Target </a:t>
            </a:r>
            <a:r>
              <a:rPr lang="en-US" sz="2400" dirty="0" smtClean="0">
                <a:solidFill>
                  <a:schemeClr val="tx1"/>
                </a:solidFill>
              </a:rPr>
              <a:t>BP</a:t>
            </a:r>
          </a:p>
          <a:p>
            <a:pPr marL="0" indent="0" algn="l" rtl="0">
              <a:buNone/>
            </a:pPr>
            <a:r>
              <a:rPr lang="en-US" dirty="0">
                <a:solidFill>
                  <a:schemeClr val="tx1"/>
                </a:solidFill>
              </a:rPr>
              <a:t>   </a:t>
            </a:r>
            <a:r>
              <a:rPr lang="en-US" dirty="0" smtClean="0">
                <a:solidFill>
                  <a:schemeClr val="tx1"/>
                </a:solidFill>
              </a:rPr>
              <a:t>    </a:t>
            </a:r>
            <a:r>
              <a:rPr lang="en-US" dirty="0">
                <a:solidFill>
                  <a:schemeClr val="tx1"/>
                </a:solidFill>
              </a:rPr>
              <a:t>&lt;130/80 mm </a:t>
            </a:r>
            <a:r>
              <a:rPr lang="en-US" dirty="0" smtClean="0">
                <a:solidFill>
                  <a:schemeClr val="tx1"/>
                </a:solidFill>
              </a:rPr>
              <a:t>Hg</a:t>
            </a:r>
          </a:p>
          <a:p>
            <a:pPr marL="0" indent="0" algn="l" rtl="0">
              <a:buNone/>
            </a:pPr>
            <a:r>
              <a:rPr lang="en-US" dirty="0">
                <a:solidFill>
                  <a:schemeClr val="tx1"/>
                </a:solidFill>
              </a:rPr>
              <a:t>   </a:t>
            </a:r>
            <a:r>
              <a:rPr lang="en-US" dirty="0" smtClean="0">
                <a:solidFill>
                  <a:schemeClr val="tx1"/>
                </a:solidFill>
              </a:rPr>
              <a:t>    </a:t>
            </a:r>
            <a:r>
              <a:rPr lang="en-US" dirty="0">
                <a:solidFill>
                  <a:schemeClr val="tx1"/>
                </a:solidFill>
              </a:rPr>
              <a:t>&lt;125/75 mm </a:t>
            </a:r>
            <a:r>
              <a:rPr lang="en-US" dirty="0" smtClean="0">
                <a:solidFill>
                  <a:schemeClr val="tx1"/>
                </a:solidFill>
              </a:rPr>
              <a:t>Hg </a:t>
            </a:r>
          </a:p>
          <a:p>
            <a:pPr marL="0" indent="0" algn="l" rtl="0">
              <a:buNone/>
            </a:pPr>
            <a:r>
              <a:rPr lang="en-US" dirty="0">
                <a:solidFill>
                  <a:schemeClr val="tx1"/>
                </a:solidFill>
              </a:rPr>
              <a:t>         </a:t>
            </a:r>
            <a:r>
              <a:rPr lang="en-US" dirty="0" smtClean="0">
                <a:solidFill>
                  <a:schemeClr val="tx1"/>
                </a:solidFill>
              </a:rPr>
              <a:t>   </a:t>
            </a:r>
            <a:r>
              <a:rPr lang="en-US" sz="1600" dirty="0">
                <a:solidFill>
                  <a:schemeClr val="tx1"/>
                </a:solidFill>
              </a:rPr>
              <a:t>pts with proteinuria (&gt; 1 g/d</a:t>
            </a:r>
            <a:r>
              <a:rPr lang="en-US" sz="1600" dirty="0" smtClean="0">
                <a:solidFill>
                  <a:schemeClr val="tx1"/>
                </a:solidFill>
              </a:rPr>
              <a:t>)</a:t>
            </a:r>
          </a:p>
          <a:p>
            <a:pPr algn="l" rtl="0"/>
            <a:endParaRPr lang="en-US" sz="1600" dirty="0" smtClean="0">
              <a:solidFill>
                <a:schemeClr val="tx1"/>
              </a:solidFill>
            </a:endParaRPr>
          </a:p>
          <a:p>
            <a:pPr algn="l" rtl="0"/>
            <a:r>
              <a:rPr lang="en-US" sz="2400" dirty="0">
                <a:solidFill>
                  <a:schemeClr val="tx1"/>
                </a:solidFill>
              </a:rPr>
              <a:t>Consider several anti-HTN medications with different mechanisms of </a:t>
            </a:r>
            <a:r>
              <a:rPr lang="en-US" sz="2400" dirty="0" smtClean="0">
                <a:solidFill>
                  <a:schemeClr val="tx1"/>
                </a:solidFill>
              </a:rPr>
              <a:t>activity</a:t>
            </a:r>
          </a:p>
          <a:p>
            <a:pPr marL="0" indent="0" algn="l" rtl="0">
              <a:buNone/>
            </a:pPr>
            <a:r>
              <a:rPr lang="en-US" sz="2400" dirty="0">
                <a:solidFill>
                  <a:schemeClr val="tx1"/>
                </a:solidFill>
              </a:rPr>
              <a:t>   </a:t>
            </a:r>
            <a:r>
              <a:rPr lang="en-US" sz="2400" dirty="0" smtClean="0">
                <a:solidFill>
                  <a:schemeClr val="tx1"/>
                </a:solidFill>
              </a:rPr>
              <a:t>  </a:t>
            </a:r>
            <a:r>
              <a:rPr lang="en-US" dirty="0" smtClean="0">
                <a:solidFill>
                  <a:schemeClr val="tx1"/>
                </a:solidFill>
              </a:rPr>
              <a:t>ACEs/ARBs</a:t>
            </a:r>
          </a:p>
          <a:p>
            <a:pPr marL="0" indent="0" algn="l" rtl="0">
              <a:buNone/>
            </a:pPr>
            <a:r>
              <a:rPr lang="en-US" dirty="0">
                <a:solidFill>
                  <a:schemeClr val="tx1"/>
                </a:solidFill>
              </a:rPr>
              <a:t>   </a:t>
            </a:r>
            <a:r>
              <a:rPr lang="en-US" dirty="0" smtClean="0">
                <a:solidFill>
                  <a:schemeClr val="tx1"/>
                </a:solidFill>
              </a:rPr>
              <a:t>    Diuretics</a:t>
            </a:r>
          </a:p>
          <a:p>
            <a:pPr marL="0" indent="0" algn="l" rtl="0">
              <a:buNone/>
            </a:pPr>
            <a:r>
              <a:rPr lang="en-US" dirty="0">
                <a:solidFill>
                  <a:schemeClr val="tx1"/>
                </a:solidFill>
              </a:rPr>
              <a:t>       </a:t>
            </a:r>
            <a:r>
              <a:rPr lang="en-US" dirty="0" smtClean="0">
                <a:solidFill>
                  <a:schemeClr val="tx1"/>
                </a:solidFill>
              </a:rPr>
              <a:t>CCBs</a:t>
            </a:r>
          </a:p>
          <a:p>
            <a:pPr marL="0" indent="0" algn="l" rtl="0">
              <a:buNone/>
            </a:pPr>
            <a:r>
              <a:rPr lang="en-US" dirty="0">
                <a:solidFill>
                  <a:schemeClr val="tx1"/>
                </a:solidFill>
              </a:rPr>
              <a:t>       HCTZ (less effective when GFR &lt; 20)</a:t>
            </a:r>
            <a:endParaRPr lang="en-US" dirty="0" smtClean="0">
              <a:solidFill>
                <a:schemeClr val="tx1"/>
              </a:solidFill>
            </a:endParaRPr>
          </a:p>
          <a:p>
            <a:pPr marL="0" indent="0" algn="l" rtl="0">
              <a:buNone/>
            </a:pPr>
            <a:r>
              <a:rPr lang="en-US" dirty="0"/>
              <a:t> </a:t>
            </a:r>
            <a:r>
              <a:rPr lang="en-US" dirty="0" smtClean="0"/>
              <a:t>   </a:t>
            </a:r>
            <a:endParaRPr lang="fa-IR" dirty="0"/>
          </a:p>
        </p:txBody>
      </p:sp>
    </p:spTree>
    <p:extLst>
      <p:ext uri="{BB962C8B-B14F-4D97-AF65-F5344CB8AC3E}">
        <p14:creationId xmlns:p14="http://schemas.microsoft.com/office/powerpoint/2010/main" val="38299687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5535" y="416416"/>
            <a:ext cx="3031781" cy="832834"/>
          </a:xfrm>
        </p:spPr>
        <p:txBody>
          <a:bodyPr>
            <a:normAutofit/>
          </a:bodyPr>
          <a:lstStyle/>
          <a:p>
            <a:r>
              <a:rPr lang="en-US" sz="4400" dirty="0">
                <a:solidFill>
                  <a:schemeClr val="tx1"/>
                </a:solidFill>
              </a:rPr>
              <a:t>Proteinuria</a:t>
            </a:r>
            <a:endParaRPr lang="fa-IR" sz="4400" dirty="0">
              <a:solidFill>
                <a:schemeClr val="tx1"/>
              </a:solidFill>
            </a:endParaRPr>
          </a:p>
        </p:txBody>
      </p:sp>
      <p:sp>
        <p:nvSpPr>
          <p:cNvPr id="3" name="Content Placeholder 2"/>
          <p:cNvSpPr>
            <a:spLocks noGrp="1"/>
          </p:cNvSpPr>
          <p:nvPr>
            <p:ph idx="1"/>
          </p:nvPr>
        </p:nvSpPr>
        <p:spPr>
          <a:xfrm>
            <a:off x="715970" y="1584102"/>
            <a:ext cx="8981821" cy="4417453"/>
          </a:xfrm>
        </p:spPr>
        <p:txBody>
          <a:bodyPr/>
          <a:lstStyle/>
          <a:p>
            <a:pPr algn="l" rtl="0">
              <a:buFont typeface="Wingdings" panose="05000000000000000000" pitchFamily="2" charset="2"/>
              <a:buChar char="Ø"/>
            </a:pPr>
            <a:r>
              <a:rPr lang="en-US" sz="2400" dirty="0">
                <a:solidFill>
                  <a:schemeClr val="tx1"/>
                </a:solidFill>
              </a:rPr>
              <a:t>Single best predictor of disease </a:t>
            </a:r>
            <a:r>
              <a:rPr lang="en-US" sz="2400" dirty="0" smtClean="0">
                <a:solidFill>
                  <a:schemeClr val="tx1"/>
                </a:solidFill>
              </a:rPr>
              <a:t>progression</a:t>
            </a:r>
          </a:p>
          <a:p>
            <a:pPr algn="l" rtl="0">
              <a:buFont typeface="Wingdings" panose="05000000000000000000" pitchFamily="2" charset="2"/>
              <a:buChar char="Ø"/>
            </a:pPr>
            <a:r>
              <a:rPr lang="en-US" sz="2400" dirty="0">
                <a:solidFill>
                  <a:schemeClr val="tx1"/>
                </a:solidFill>
              </a:rPr>
              <a:t>Normal albumin </a:t>
            </a:r>
            <a:r>
              <a:rPr lang="en-US" sz="2400" dirty="0" smtClean="0">
                <a:solidFill>
                  <a:schemeClr val="tx1"/>
                </a:solidFill>
              </a:rPr>
              <a:t>excretion</a:t>
            </a:r>
          </a:p>
          <a:p>
            <a:pPr marL="0" indent="0" algn="l" rtl="0">
              <a:buNone/>
            </a:pPr>
            <a:r>
              <a:rPr lang="en-US" dirty="0">
                <a:solidFill>
                  <a:schemeClr val="tx1"/>
                </a:solidFill>
              </a:rPr>
              <a:t>       &lt;30 mg/24 </a:t>
            </a:r>
            <a:r>
              <a:rPr lang="en-US" dirty="0" smtClean="0">
                <a:solidFill>
                  <a:schemeClr val="tx1"/>
                </a:solidFill>
              </a:rPr>
              <a:t>hours</a:t>
            </a:r>
          </a:p>
          <a:p>
            <a:pPr algn="l" rtl="0">
              <a:buFont typeface="Wingdings" panose="05000000000000000000" pitchFamily="2" charset="2"/>
              <a:buChar char="Ø"/>
            </a:pPr>
            <a:r>
              <a:rPr lang="en-US" sz="2400" dirty="0" smtClean="0">
                <a:solidFill>
                  <a:schemeClr val="tx1"/>
                </a:solidFill>
              </a:rPr>
              <a:t>Microalbuminuria</a:t>
            </a:r>
          </a:p>
          <a:p>
            <a:pPr marL="0" indent="0" algn="l" rtl="0">
              <a:buNone/>
            </a:pPr>
            <a:r>
              <a:rPr lang="en-US" dirty="0">
                <a:solidFill>
                  <a:schemeClr val="tx1"/>
                </a:solidFill>
              </a:rPr>
              <a:t>       20-200 </a:t>
            </a:r>
            <a:r>
              <a:rPr lang="en-US" dirty="0" err="1">
                <a:solidFill>
                  <a:schemeClr val="tx1"/>
                </a:solidFill>
              </a:rPr>
              <a:t>μg</a:t>
            </a:r>
            <a:r>
              <a:rPr lang="en-US" dirty="0">
                <a:solidFill>
                  <a:schemeClr val="tx1"/>
                </a:solidFill>
              </a:rPr>
              <a:t>/min or 30-300 mg/24 </a:t>
            </a:r>
            <a:r>
              <a:rPr lang="en-US" dirty="0" smtClean="0">
                <a:solidFill>
                  <a:schemeClr val="tx1"/>
                </a:solidFill>
              </a:rPr>
              <a:t>hours</a:t>
            </a:r>
          </a:p>
          <a:p>
            <a:pPr algn="l" rtl="0">
              <a:buFont typeface="Wingdings" panose="05000000000000000000" pitchFamily="2" charset="2"/>
              <a:buChar char="Ø"/>
            </a:pPr>
            <a:r>
              <a:rPr lang="en-US" sz="2400" dirty="0" err="1" smtClean="0">
                <a:solidFill>
                  <a:schemeClr val="tx1"/>
                </a:solidFill>
              </a:rPr>
              <a:t>Macroalbuminuria</a:t>
            </a:r>
            <a:endParaRPr lang="en-US" sz="2400" dirty="0" smtClean="0">
              <a:solidFill>
                <a:schemeClr val="tx1"/>
              </a:solidFill>
            </a:endParaRPr>
          </a:p>
          <a:p>
            <a:pPr marL="0" indent="0" algn="l" rtl="0">
              <a:buNone/>
            </a:pPr>
            <a:r>
              <a:rPr lang="en-US" dirty="0">
                <a:solidFill>
                  <a:schemeClr val="tx1"/>
                </a:solidFill>
              </a:rPr>
              <a:t>       &gt;300 mg/24 </a:t>
            </a:r>
            <a:r>
              <a:rPr lang="en-US" dirty="0" smtClean="0">
                <a:solidFill>
                  <a:schemeClr val="tx1"/>
                </a:solidFill>
              </a:rPr>
              <a:t>hours</a:t>
            </a:r>
          </a:p>
          <a:p>
            <a:pPr algn="l" rtl="0">
              <a:buFont typeface="Wingdings" panose="05000000000000000000" pitchFamily="2" charset="2"/>
              <a:buChar char="Ø"/>
            </a:pPr>
            <a:r>
              <a:rPr lang="en-US" sz="2400" dirty="0">
                <a:solidFill>
                  <a:schemeClr val="tx1"/>
                </a:solidFill>
              </a:rPr>
              <a:t>Nephrotic range </a:t>
            </a:r>
            <a:r>
              <a:rPr lang="en-US" sz="2400" dirty="0" smtClean="0">
                <a:solidFill>
                  <a:schemeClr val="tx1"/>
                </a:solidFill>
              </a:rPr>
              <a:t>proteinuria</a:t>
            </a:r>
          </a:p>
          <a:p>
            <a:pPr marL="0" indent="0" algn="l" rtl="0">
              <a:buNone/>
            </a:pPr>
            <a:r>
              <a:rPr lang="en-US" dirty="0">
                <a:solidFill>
                  <a:schemeClr val="tx1"/>
                </a:solidFill>
              </a:rPr>
              <a:t>       &gt;3 g/24 hours</a:t>
            </a:r>
            <a:endParaRPr lang="fa-IR" dirty="0">
              <a:solidFill>
                <a:schemeClr val="tx1"/>
              </a:solidFill>
            </a:endParaRPr>
          </a:p>
        </p:txBody>
      </p:sp>
    </p:spTree>
    <p:extLst>
      <p:ext uri="{BB962C8B-B14F-4D97-AF65-F5344CB8AC3E}">
        <p14:creationId xmlns:p14="http://schemas.microsoft.com/office/powerpoint/2010/main" val="11465096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8715" y="364902"/>
            <a:ext cx="4512852" cy="768439"/>
          </a:xfrm>
        </p:spPr>
        <p:txBody>
          <a:bodyPr>
            <a:normAutofit/>
          </a:bodyPr>
          <a:lstStyle/>
          <a:p>
            <a:r>
              <a:rPr lang="en-US" sz="4000" dirty="0">
                <a:solidFill>
                  <a:schemeClr val="tx1"/>
                </a:solidFill>
              </a:rPr>
              <a:t>Evaluation for CKD</a:t>
            </a:r>
            <a:endParaRPr lang="fa-IR" sz="4000" dirty="0">
              <a:solidFill>
                <a:schemeClr val="tx1"/>
              </a:solidFill>
            </a:endParaRPr>
          </a:p>
        </p:txBody>
      </p:sp>
      <p:sp>
        <p:nvSpPr>
          <p:cNvPr id="3" name="Content Placeholder 2"/>
          <p:cNvSpPr>
            <a:spLocks noGrp="1"/>
          </p:cNvSpPr>
          <p:nvPr>
            <p:ph idx="1"/>
          </p:nvPr>
        </p:nvSpPr>
        <p:spPr>
          <a:xfrm>
            <a:off x="570412" y="1677986"/>
            <a:ext cx="4100729" cy="4238611"/>
          </a:xfrm>
        </p:spPr>
        <p:txBody>
          <a:bodyPr/>
          <a:lstStyle/>
          <a:p>
            <a:pPr algn="l" rtl="0">
              <a:buFont typeface="Wingdings" panose="05000000000000000000" pitchFamily="2" charset="2"/>
              <a:buChar char="Ø"/>
            </a:pPr>
            <a:r>
              <a:rPr lang="en-US" sz="2800" dirty="0" smtClean="0">
                <a:solidFill>
                  <a:schemeClr val="tx1"/>
                </a:solidFill>
              </a:rPr>
              <a:t>Blood</a:t>
            </a:r>
          </a:p>
          <a:p>
            <a:pPr algn="l" rtl="0">
              <a:buFont typeface="Arial" panose="020B0604020202020204" pitchFamily="34" charset="0"/>
              <a:buChar char="•"/>
            </a:pPr>
            <a:r>
              <a:rPr lang="en-US" sz="2000" dirty="0" smtClean="0">
                <a:solidFill>
                  <a:schemeClr val="tx1"/>
                </a:solidFill>
              </a:rPr>
              <a:t>CBC </a:t>
            </a:r>
            <a:r>
              <a:rPr lang="en-US" sz="2000" dirty="0">
                <a:solidFill>
                  <a:schemeClr val="tx1"/>
                </a:solidFill>
              </a:rPr>
              <a:t>with </a:t>
            </a:r>
            <a:r>
              <a:rPr lang="en-US" sz="2000" dirty="0" smtClean="0">
                <a:solidFill>
                  <a:schemeClr val="tx1"/>
                </a:solidFill>
              </a:rPr>
              <a:t>diff</a:t>
            </a:r>
          </a:p>
          <a:p>
            <a:pPr algn="l" rtl="0">
              <a:buFont typeface="Arial" panose="020B0604020202020204" pitchFamily="34" charset="0"/>
              <a:buChar char="•"/>
            </a:pPr>
            <a:r>
              <a:rPr lang="en-US" sz="2000" dirty="0" smtClean="0">
                <a:solidFill>
                  <a:schemeClr val="tx1"/>
                </a:solidFill>
              </a:rPr>
              <a:t> SMA-7 </a:t>
            </a:r>
            <a:r>
              <a:rPr lang="en-US" sz="2000" dirty="0">
                <a:solidFill>
                  <a:schemeClr val="tx1"/>
                </a:solidFill>
              </a:rPr>
              <a:t>with Ca2+ </a:t>
            </a:r>
            <a:r>
              <a:rPr lang="en-US" sz="2000" dirty="0" smtClean="0">
                <a:solidFill>
                  <a:schemeClr val="tx1"/>
                </a:solidFill>
              </a:rPr>
              <a:t>and phosphorous</a:t>
            </a:r>
          </a:p>
          <a:p>
            <a:pPr algn="l" rtl="0">
              <a:buFont typeface="Arial" panose="020B0604020202020204" pitchFamily="34" charset="0"/>
              <a:buChar char="•"/>
            </a:pPr>
            <a:r>
              <a:rPr lang="en-US" sz="2000" dirty="0">
                <a:solidFill>
                  <a:schemeClr val="tx1"/>
                </a:solidFill>
              </a:rPr>
              <a:t> </a:t>
            </a:r>
            <a:r>
              <a:rPr lang="en-US" sz="2000" dirty="0" smtClean="0">
                <a:solidFill>
                  <a:schemeClr val="tx1"/>
                </a:solidFill>
              </a:rPr>
              <a:t>PTH</a:t>
            </a:r>
          </a:p>
          <a:p>
            <a:pPr algn="l" rtl="0">
              <a:buFont typeface="Arial" panose="020B0604020202020204" pitchFamily="34" charset="0"/>
              <a:buChar char="•"/>
            </a:pPr>
            <a:r>
              <a:rPr lang="en-US" sz="2000" dirty="0">
                <a:solidFill>
                  <a:schemeClr val="tx1"/>
                </a:solidFill>
              </a:rPr>
              <a:t> </a:t>
            </a:r>
            <a:r>
              <a:rPr lang="en-US" sz="2000" dirty="0" smtClean="0">
                <a:solidFill>
                  <a:schemeClr val="tx1"/>
                </a:solidFill>
              </a:rPr>
              <a:t>HBA1c</a:t>
            </a:r>
          </a:p>
          <a:p>
            <a:pPr algn="l" rtl="0">
              <a:buFont typeface="Arial" panose="020B0604020202020204" pitchFamily="34" charset="0"/>
              <a:buChar char="•"/>
            </a:pPr>
            <a:r>
              <a:rPr lang="en-US" sz="2000" dirty="0" smtClean="0">
                <a:solidFill>
                  <a:schemeClr val="tx1"/>
                </a:solidFill>
              </a:rPr>
              <a:t>  </a:t>
            </a:r>
            <a:r>
              <a:rPr lang="en-US" sz="2000" dirty="0">
                <a:solidFill>
                  <a:schemeClr val="tx1"/>
                </a:solidFill>
              </a:rPr>
              <a:t>LFTs and </a:t>
            </a:r>
            <a:r>
              <a:rPr lang="en-US" sz="2000" dirty="0" smtClean="0">
                <a:solidFill>
                  <a:schemeClr val="tx1"/>
                </a:solidFill>
              </a:rPr>
              <a:t>FLP</a:t>
            </a:r>
          </a:p>
          <a:p>
            <a:pPr algn="l" rtl="0">
              <a:buFont typeface="Arial" panose="020B0604020202020204" pitchFamily="34" charset="0"/>
              <a:buChar char="•"/>
            </a:pPr>
            <a:r>
              <a:rPr lang="en-US" sz="2000" dirty="0">
                <a:solidFill>
                  <a:schemeClr val="tx1"/>
                </a:solidFill>
              </a:rPr>
              <a:t>  </a:t>
            </a:r>
            <a:r>
              <a:rPr lang="en-US" sz="2000" dirty="0" smtClean="0">
                <a:solidFill>
                  <a:schemeClr val="tx1"/>
                </a:solidFill>
              </a:rPr>
              <a:t>Uric </a:t>
            </a:r>
            <a:r>
              <a:rPr lang="en-US" sz="2000" dirty="0">
                <a:solidFill>
                  <a:schemeClr val="tx1"/>
                </a:solidFill>
              </a:rPr>
              <a:t>acid and Fe2+ studies</a:t>
            </a:r>
            <a:endParaRPr lang="fa-IR" sz="2000" dirty="0">
              <a:solidFill>
                <a:schemeClr val="tx1"/>
              </a:solidFill>
            </a:endParaRPr>
          </a:p>
        </p:txBody>
      </p:sp>
      <p:pic>
        <p:nvPicPr>
          <p:cNvPr id="5" name="Picture 4"/>
          <p:cNvPicPr>
            <a:picLocks noChangeAspect="1"/>
          </p:cNvPicPr>
          <p:nvPr/>
        </p:nvPicPr>
        <p:blipFill>
          <a:blip r:embed="rId2"/>
          <a:stretch>
            <a:fillRect/>
          </a:stretch>
        </p:blipFill>
        <p:spPr>
          <a:xfrm>
            <a:off x="5044227" y="1260668"/>
            <a:ext cx="4253920" cy="4921191"/>
          </a:xfrm>
          <a:prstGeom prst="rect">
            <a:avLst/>
          </a:prstGeom>
        </p:spPr>
      </p:pic>
      <p:sp>
        <p:nvSpPr>
          <p:cNvPr id="6" name="Rectangle 5"/>
          <p:cNvSpPr/>
          <p:nvPr/>
        </p:nvSpPr>
        <p:spPr>
          <a:xfrm>
            <a:off x="5044227" y="1627932"/>
            <a:ext cx="3880834" cy="3693319"/>
          </a:xfrm>
          <a:prstGeom prst="rect">
            <a:avLst/>
          </a:prstGeom>
        </p:spPr>
        <p:txBody>
          <a:bodyPr wrap="square">
            <a:spAutoFit/>
          </a:bodyPr>
          <a:lstStyle/>
          <a:p>
            <a:pPr marL="342900" indent="-342900">
              <a:lnSpc>
                <a:spcPct val="150000"/>
              </a:lnSpc>
              <a:buClr>
                <a:schemeClr val="accent1"/>
              </a:buClr>
              <a:buFont typeface="Wingdings" panose="05000000000000000000" pitchFamily="2" charset="2"/>
              <a:buChar char="Ø"/>
            </a:pPr>
            <a:r>
              <a:rPr lang="en-US" sz="2800" dirty="0" smtClean="0"/>
              <a:t>Urine</a:t>
            </a:r>
            <a:r>
              <a:rPr lang="en-US" sz="2000" dirty="0" smtClean="0"/>
              <a:t> </a:t>
            </a:r>
          </a:p>
          <a:p>
            <a:pPr marL="342900" indent="-342900">
              <a:lnSpc>
                <a:spcPct val="150000"/>
              </a:lnSpc>
              <a:buClr>
                <a:schemeClr val="accent1"/>
              </a:buClr>
              <a:buFont typeface="Arial" panose="020B0604020202020204" pitchFamily="34" charset="0"/>
              <a:buChar char="•"/>
            </a:pPr>
            <a:r>
              <a:rPr lang="en-US" sz="2000" dirty="0" smtClean="0"/>
              <a:t>Urinalysis with microscopy</a:t>
            </a:r>
          </a:p>
          <a:p>
            <a:pPr marL="342900" indent="-342900">
              <a:lnSpc>
                <a:spcPct val="150000"/>
              </a:lnSpc>
              <a:buClr>
                <a:schemeClr val="accent1"/>
              </a:buClr>
              <a:buFont typeface="Arial" panose="020B0604020202020204" pitchFamily="34" charset="0"/>
              <a:buChar char="•"/>
            </a:pPr>
            <a:r>
              <a:rPr lang="en-US" sz="2000" dirty="0" smtClean="0"/>
              <a:t> Spot urine for </a:t>
            </a:r>
            <a:r>
              <a:rPr lang="en-US" sz="2000" dirty="0" err="1" smtClean="0"/>
              <a:t>microalbumin</a:t>
            </a:r>
            <a:r>
              <a:rPr lang="en-US" sz="2000" dirty="0" smtClean="0"/>
              <a:t> </a:t>
            </a:r>
          </a:p>
          <a:p>
            <a:pPr marL="342900" indent="-342900">
              <a:lnSpc>
                <a:spcPct val="150000"/>
              </a:lnSpc>
              <a:buClr>
                <a:schemeClr val="accent1"/>
              </a:buClr>
              <a:buFont typeface="Arial" panose="020B0604020202020204" pitchFamily="34" charset="0"/>
              <a:buChar char="•"/>
            </a:pPr>
            <a:r>
              <a:rPr lang="en-US" sz="2000" dirty="0" smtClean="0"/>
              <a:t>24-urine collection for protein and creatinine</a:t>
            </a:r>
          </a:p>
          <a:p>
            <a:pPr>
              <a:lnSpc>
                <a:spcPct val="150000"/>
              </a:lnSpc>
            </a:pPr>
            <a:endParaRPr lang="en-US" sz="2000" dirty="0"/>
          </a:p>
          <a:p>
            <a:pPr marL="342900" indent="-342900">
              <a:lnSpc>
                <a:spcPct val="150000"/>
              </a:lnSpc>
              <a:buClr>
                <a:schemeClr val="accent1"/>
              </a:buClr>
              <a:buFont typeface="Wingdings" panose="05000000000000000000" pitchFamily="2" charset="2"/>
              <a:buChar char="Ø"/>
            </a:pPr>
            <a:r>
              <a:rPr lang="en-US" sz="2000" dirty="0" smtClean="0"/>
              <a:t> </a:t>
            </a:r>
            <a:r>
              <a:rPr lang="en-US" sz="2800" dirty="0" smtClean="0"/>
              <a:t>Ultrasound</a:t>
            </a:r>
            <a:endParaRPr lang="fa-IR" sz="2800" dirty="0"/>
          </a:p>
        </p:txBody>
      </p:sp>
    </p:spTree>
    <p:extLst>
      <p:ext uri="{BB962C8B-B14F-4D97-AF65-F5344CB8AC3E}">
        <p14:creationId xmlns:p14="http://schemas.microsoft.com/office/powerpoint/2010/main" val="1834642386"/>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741</TotalTime>
  <Words>545</Words>
  <Application>Microsoft Office PowerPoint</Application>
  <PresentationFormat>Widescreen</PresentationFormat>
  <Paragraphs>137</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Tahoma</vt:lpstr>
      <vt:lpstr>Times New Roman</vt:lpstr>
      <vt:lpstr>Trebuchet MS</vt:lpstr>
      <vt:lpstr>Wingdings</vt:lpstr>
      <vt:lpstr>Wingdings 3</vt:lpstr>
      <vt:lpstr>Facet</vt:lpstr>
      <vt:lpstr>Chronic Kidney Disease</vt:lpstr>
      <vt:lpstr>What is CKD?</vt:lpstr>
      <vt:lpstr>The presence of GFR &lt;60 mL/min/1.73 m2 for three months, with or without other signs of kidney damage as described above. </vt:lpstr>
      <vt:lpstr>Stages of CKD</vt:lpstr>
      <vt:lpstr>Other etiologies</vt:lpstr>
      <vt:lpstr>Signs &amp; Symptoms</vt:lpstr>
      <vt:lpstr>Hypertension</vt:lpstr>
      <vt:lpstr>Proteinuria</vt:lpstr>
      <vt:lpstr>Evaluation for CKD</vt:lpstr>
      <vt:lpstr>Metabolic changes with CKD</vt:lpstr>
      <vt:lpstr>Anemia</vt:lpstr>
      <vt:lpstr>Metabolic changes</vt:lpstr>
      <vt:lpstr>Treating Anemia</vt:lpstr>
      <vt:lpstr>Metabolic acidosis</vt:lpstr>
      <vt:lpstr>Mineral metabolism</vt:lpstr>
      <vt:lpstr>Dyslipidemia</vt:lpstr>
      <vt:lpstr>Nutrition</vt:lpstr>
      <vt:lpstr> Management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Chronic Kidney Disease</dc:title>
  <dc:creator>A-Elaheh</dc:creator>
  <cp:lastModifiedBy>A-Elaheh</cp:lastModifiedBy>
  <cp:revision>18</cp:revision>
  <dcterms:created xsi:type="dcterms:W3CDTF">2024-08-17T14:08:37Z</dcterms:created>
  <dcterms:modified xsi:type="dcterms:W3CDTF">2024-08-18T02:30:06Z</dcterms:modified>
</cp:coreProperties>
</file>